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7"/>
  </p:handoutMasterIdLst>
  <p:sldIdLst>
    <p:sldId id="256" r:id="rId2"/>
    <p:sldId id="541" r:id="rId3"/>
    <p:sldId id="542" r:id="rId4"/>
    <p:sldId id="548" r:id="rId5"/>
    <p:sldId id="543" r:id="rId6"/>
    <p:sldId id="518" r:id="rId7"/>
    <p:sldId id="519" r:id="rId8"/>
    <p:sldId id="520" r:id="rId9"/>
    <p:sldId id="354" r:id="rId10"/>
    <p:sldId id="521" r:id="rId11"/>
    <p:sldId id="544" r:id="rId12"/>
    <p:sldId id="545" r:id="rId13"/>
    <p:sldId id="392" r:id="rId14"/>
    <p:sldId id="546" r:id="rId15"/>
    <p:sldId id="547" r:id="rId16"/>
    <p:sldId id="396" r:id="rId17"/>
    <p:sldId id="549" r:id="rId18"/>
    <p:sldId id="394" r:id="rId19"/>
    <p:sldId id="529" r:id="rId20"/>
    <p:sldId id="530" r:id="rId21"/>
    <p:sldId id="531" r:id="rId22"/>
    <p:sldId id="532" r:id="rId23"/>
    <p:sldId id="533" r:id="rId24"/>
    <p:sldId id="534" r:id="rId25"/>
    <p:sldId id="535" r:id="rId26"/>
    <p:sldId id="536" r:id="rId27"/>
    <p:sldId id="537" r:id="rId28"/>
    <p:sldId id="538" r:id="rId29"/>
    <p:sldId id="539" r:id="rId30"/>
    <p:sldId id="361" r:id="rId31"/>
    <p:sldId id="364" r:id="rId32"/>
    <p:sldId id="363" r:id="rId33"/>
    <p:sldId id="398" r:id="rId34"/>
    <p:sldId id="407" r:id="rId35"/>
    <p:sldId id="408" r:id="rId36"/>
    <p:sldId id="522" r:id="rId37"/>
    <p:sldId id="523" r:id="rId38"/>
    <p:sldId id="399" r:id="rId39"/>
    <p:sldId id="362" r:id="rId40"/>
    <p:sldId id="516" r:id="rId41"/>
    <p:sldId id="365" r:id="rId42"/>
    <p:sldId id="401" r:id="rId43"/>
    <p:sldId id="524" r:id="rId44"/>
    <p:sldId id="525" r:id="rId45"/>
    <p:sldId id="526" r:id="rId46"/>
    <p:sldId id="527" r:id="rId47"/>
    <p:sldId id="528" r:id="rId48"/>
    <p:sldId id="379" r:id="rId49"/>
    <p:sldId id="296" r:id="rId50"/>
    <p:sldId id="257" r:id="rId51"/>
    <p:sldId id="373" r:id="rId52"/>
    <p:sldId id="366" r:id="rId53"/>
    <p:sldId id="368" r:id="rId54"/>
    <p:sldId id="369" r:id="rId55"/>
    <p:sldId id="385" r:id="rId56"/>
    <p:sldId id="370" r:id="rId57"/>
    <p:sldId id="371" r:id="rId58"/>
    <p:sldId id="372" r:id="rId59"/>
    <p:sldId id="297" r:id="rId60"/>
    <p:sldId id="260" r:id="rId61"/>
    <p:sldId id="377" r:id="rId62"/>
    <p:sldId id="378" r:id="rId63"/>
    <p:sldId id="261" r:id="rId64"/>
    <p:sldId id="276" r:id="rId65"/>
    <p:sldId id="277" r:id="rId66"/>
    <p:sldId id="281" r:id="rId67"/>
    <p:sldId id="262" r:id="rId68"/>
    <p:sldId id="269" r:id="rId69"/>
    <p:sldId id="380" r:id="rId70"/>
    <p:sldId id="381" r:id="rId71"/>
    <p:sldId id="266" r:id="rId72"/>
    <p:sldId id="267" r:id="rId73"/>
    <p:sldId id="272" r:id="rId74"/>
    <p:sldId id="282" r:id="rId75"/>
    <p:sldId id="283" r:id="rId76"/>
    <p:sldId id="383" r:id="rId77"/>
    <p:sldId id="285" r:id="rId78"/>
    <p:sldId id="286" r:id="rId79"/>
    <p:sldId id="287" r:id="rId80"/>
    <p:sldId id="288" r:id="rId81"/>
    <p:sldId id="290" r:id="rId82"/>
    <p:sldId id="293" r:id="rId83"/>
    <p:sldId id="294" r:id="rId84"/>
    <p:sldId id="295" r:id="rId85"/>
    <p:sldId id="275" r:id="rId86"/>
    <p:sldId id="384" r:id="rId87"/>
    <p:sldId id="268" r:id="rId88"/>
    <p:sldId id="265" r:id="rId89"/>
    <p:sldId id="299" r:id="rId90"/>
    <p:sldId id="439" r:id="rId91"/>
    <p:sldId id="386" r:id="rId92"/>
    <p:sldId id="387" r:id="rId93"/>
    <p:sldId id="388" r:id="rId94"/>
    <p:sldId id="389" r:id="rId95"/>
    <p:sldId id="357" r:id="rId96"/>
  </p:sldIdLst>
  <p:sldSz cx="12192000" cy="6858000"/>
  <p:notesSz cx="6858000" cy="91995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7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16" y="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1576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61576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57DAD5B8-FDBA-48D3-A21D-70AD29A3D5D5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37990"/>
            <a:ext cx="2971800" cy="46157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737990"/>
            <a:ext cx="2971800" cy="46157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5028219E-A317-4D14-BDD6-E63AB8C47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70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3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0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2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5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2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7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5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18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F6116-8282-4CC9-97D3-789DB4040CC8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90043-43CB-41DE-B7D0-FBEDEB9CD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file:///\\localhost\upload.wikimedia.org\wikipedia\commons\7\76\Kinect2-ir-image.png" TargetMode="External"/><Relationship Id="rId7" Type="http://schemas.openxmlformats.org/officeDocument/2006/relationships/hyperlink" Target="file:///\\localhost\upload.wikimedia.org\wikipedia\commons\6\67\Xbox-360-Kinect-Standalone.png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hyperlink" Target="file:///\\localhost\upload.wikimedia.org\wikipedia\commons\9\90\Kinect2-deepmap.png" TargetMode="Externa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7107" y="568559"/>
            <a:ext cx="92703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Introduction to Artificial Intelligence</a:t>
            </a: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09" y="1302953"/>
            <a:ext cx="4424363" cy="3769778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609" y="6018005"/>
            <a:ext cx="54991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44979" y="5076520"/>
            <a:ext cx="190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Allen 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6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7" y="336327"/>
            <a:ext cx="10747947" cy="652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4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37" y="305786"/>
            <a:ext cx="10674240" cy="654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029" y="305786"/>
            <a:ext cx="3038475" cy="203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33" y="134008"/>
            <a:ext cx="3733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54263" y="134008"/>
            <a:ext cx="2017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1950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9936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0"/>
            <a:ext cx="9072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2344479" y="317168"/>
            <a:ext cx="8229600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/>
              <a:t>                      Why AI?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024270" y="1298944"/>
            <a:ext cx="1060679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2400" dirty="0" smtClean="0">
                <a:latin typeface="Comic Sans MS" pitchFamily="66" charset="0"/>
              </a:rPr>
              <a:t>"AI can have </a:t>
            </a:r>
            <a:r>
              <a:rPr lang="en-US" altLang="en-US" sz="2400" u="sng" dirty="0" smtClean="0">
                <a:latin typeface="Comic Sans MS" pitchFamily="66" charset="0"/>
              </a:rPr>
              <a:t>two purposes. </a:t>
            </a:r>
          </a:p>
          <a:p>
            <a:pPr marL="457200" indent="-457200" eaLnBrk="1" hangingPunct="1">
              <a:spcBef>
                <a:spcPct val="50000"/>
              </a:spcBef>
              <a:buFontTx/>
              <a:buAutoNum type="arabicPeriod"/>
              <a:defRPr/>
            </a:pPr>
            <a:r>
              <a:rPr lang="en-US" altLang="en-US" sz="2400" dirty="0" smtClean="0">
                <a:latin typeface="Comic Sans MS" pitchFamily="66" charset="0"/>
              </a:rPr>
              <a:t>One is to use the </a:t>
            </a:r>
            <a:r>
              <a:rPr lang="en-US" altLang="en-US" sz="2400" u="sng" dirty="0" smtClean="0">
                <a:latin typeface="Comic Sans MS" pitchFamily="66" charset="0"/>
              </a:rPr>
              <a:t>power of computers to augment human thinkin</a:t>
            </a:r>
            <a:r>
              <a:rPr lang="en-US" altLang="en-US" sz="2400" dirty="0" smtClean="0">
                <a:latin typeface="Comic Sans MS" pitchFamily="66" charset="0"/>
              </a:rPr>
              <a:t>g, just as we use motors to augment human or horse power. Robotics and expert systems are major branches of that. T</a:t>
            </a:r>
          </a:p>
          <a:p>
            <a:pPr marL="457200" indent="-457200" eaLnBrk="1" hangingPunct="1">
              <a:spcBef>
                <a:spcPct val="50000"/>
              </a:spcBef>
              <a:buFontTx/>
              <a:buAutoNum type="arabicPeriod"/>
              <a:defRPr/>
            </a:pPr>
            <a:r>
              <a:rPr lang="en-US" altLang="en-US" sz="2400" dirty="0" smtClean="0">
                <a:latin typeface="Comic Sans MS" pitchFamily="66" charset="0"/>
              </a:rPr>
              <a:t>The other is to </a:t>
            </a:r>
            <a:r>
              <a:rPr lang="en-US" altLang="en-US" sz="2400" u="sng" dirty="0" smtClean="0">
                <a:latin typeface="Comic Sans MS" pitchFamily="66" charset="0"/>
              </a:rPr>
              <a:t>use a computer's artificial intelligence to understand how humans think</a:t>
            </a:r>
            <a:r>
              <a:rPr lang="en-US" altLang="en-US" sz="2400" dirty="0" smtClean="0">
                <a:latin typeface="Comic Sans MS" pitchFamily="66" charset="0"/>
              </a:rPr>
              <a:t>. In a humanoid way. If you test your programs not merely by what they can accomplish, but how they accomplish it, they you're really doing cognitive science; you're using AI to understand the human mind."</a:t>
            </a:r>
            <a:r>
              <a:rPr lang="en-US" altLang="en-US" sz="2400" dirty="0" smtClean="0">
                <a:latin typeface="Times New Roman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en-US" sz="2400" dirty="0" smtClean="0">
                <a:latin typeface="Times New Roman" pitchFamily="18" charset="0"/>
              </a:rPr>
              <a:t>- Herb Simon</a:t>
            </a:r>
          </a:p>
        </p:txBody>
      </p:sp>
    </p:spTree>
    <p:extLst>
      <p:ext uri="{BB962C8B-B14F-4D97-AF65-F5344CB8AC3E}">
        <p14:creationId xmlns:p14="http://schemas.microsoft.com/office/powerpoint/2010/main" val="100130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552353" y="517634"/>
            <a:ext cx="893959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892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783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675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566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b="1" kern="0" dirty="0" smtClean="0"/>
              <a:t>       What Things that People Do </a:t>
            </a:r>
            <a:r>
              <a:rPr lang="en-US" altLang="en-US" sz="3600" b="1" i="1" kern="0" dirty="0" smtClean="0"/>
              <a:t>Easily</a:t>
            </a:r>
            <a:endParaRPr lang="en-US" altLang="en-US" sz="3600" b="1" kern="0" dirty="0" smtClean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427889" y="1600200"/>
            <a:ext cx="9517789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4400" dirty="0">
                <a:latin typeface="Times New Roman" panose="02020603050405020304" pitchFamily="18" charset="0"/>
              </a:rPr>
              <a:t> Common sense reasoning</a:t>
            </a:r>
          </a:p>
          <a:p>
            <a:pPr>
              <a:spcBef>
                <a:spcPct val="50000"/>
              </a:spcBef>
            </a:pPr>
            <a:r>
              <a:rPr lang="en-US" altLang="en-US" sz="4400" dirty="0">
                <a:latin typeface="Times New Roman" panose="02020603050405020304" pitchFamily="18" charset="0"/>
              </a:rPr>
              <a:t> </a:t>
            </a:r>
            <a:r>
              <a:rPr lang="en-US" altLang="en-US" sz="4400" dirty="0" smtClean="0">
                <a:latin typeface="Times New Roman" panose="02020603050405020304" pitchFamily="18" charset="0"/>
              </a:rPr>
              <a:t>Vision </a:t>
            </a:r>
            <a:r>
              <a:rPr lang="en-US" sz="3600" dirty="0"/>
              <a:t>and Decisions Based upon </a:t>
            </a:r>
            <a:r>
              <a:rPr lang="en-US" sz="3600" dirty="0" smtClean="0"/>
              <a:t>Vision</a:t>
            </a:r>
            <a:endParaRPr lang="en-US" altLang="en-US" sz="4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4400" dirty="0">
                <a:latin typeface="Times New Roman" panose="02020603050405020304" pitchFamily="18" charset="0"/>
              </a:rPr>
              <a:t> Moving </a:t>
            </a:r>
            <a:r>
              <a:rPr lang="en-US" altLang="en-US" sz="4400" dirty="0" smtClean="0">
                <a:latin typeface="Times New Roman" panose="02020603050405020304" pitchFamily="18" charset="0"/>
              </a:rPr>
              <a:t>around/ Manipulating Objects</a:t>
            </a:r>
            <a:endParaRPr lang="en-US" altLang="en-US" sz="4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4400" dirty="0">
                <a:latin typeface="Times New Roman" panose="02020603050405020304" pitchFamily="18" charset="0"/>
              </a:rPr>
              <a:t> </a:t>
            </a:r>
            <a:r>
              <a:rPr lang="en-US" altLang="en-US" sz="4400" dirty="0" smtClean="0">
                <a:latin typeface="Times New Roman" panose="02020603050405020304" pitchFamily="18" charset="0"/>
              </a:rPr>
              <a:t>Language  and Interpretation</a:t>
            </a:r>
            <a:endParaRPr lang="en-US" altLang="en-US" sz="4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915669" y="-3886"/>
            <a:ext cx="8626207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892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783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675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566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b="1" kern="0" dirty="0" smtClean="0"/>
              <a:t>What </a:t>
            </a:r>
            <a:r>
              <a:rPr lang="en-US" altLang="en-US" sz="3600" b="1" kern="0" dirty="0"/>
              <a:t>O</a:t>
            </a:r>
            <a:r>
              <a:rPr lang="en-US" altLang="en-US" sz="3600" b="1" kern="0" dirty="0" smtClean="0"/>
              <a:t>ther Things People Do </a:t>
            </a:r>
            <a:r>
              <a:rPr lang="en-US" altLang="en-US" sz="3600" b="1" i="1" kern="0" dirty="0" smtClean="0"/>
              <a:t>Easily</a:t>
            </a:r>
            <a:r>
              <a:rPr lang="en-US" altLang="en-US" sz="3600" b="1" kern="0" dirty="0" smtClean="0"/>
              <a:t>?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824023" y="740734"/>
            <a:ext cx="10994065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/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28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120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903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77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75000"/>
              </a:spcBef>
              <a:defRPr/>
            </a:pP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If you have a </a:t>
            </a:r>
            <a:r>
              <a:rPr lang="en-US" altLang="en-US" sz="3000" b="1" u="sng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problem</a:t>
            </a: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, think of a </a:t>
            </a:r>
            <a:r>
              <a:rPr lang="en-US" altLang="en-US" sz="3000" b="1" u="sng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past situation </a:t>
            </a: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where you solved a </a:t>
            </a:r>
            <a:r>
              <a:rPr lang="en-US" altLang="en-US" sz="3000" b="1" u="sng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similar problem</a:t>
            </a: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spcBef>
                <a:spcPct val="75000"/>
              </a:spcBef>
              <a:defRPr/>
            </a:pP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If you </a:t>
            </a:r>
            <a:r>
              <a:rPr lang="en-US" altLang="en-US" sz="3000" b="1" u="sng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take an action</a:t>
            </a: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3000" b="1" u="sng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anticipate</a:t>
            </a: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what might </a:t>
            </a:r>
            <a:r>
              <a:rPr lang="en-US" altLang="en-US" sz="3000" b="1" u="sng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happen next</a:t>
            </a:r>
            <a:r>
              <a:rPr lang="en-US" altLang="en-US" sz="3000" b="1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spcBef>
                <a:spcPct val="75000"/>
              </a:spcBef>
              <a:defRPr/>
            </a:pP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If you </a:t>
            </a:r>
            <a:r>
              <a:rPr lang="en-US" altLang="en-US" sz="3000" b="1" u="sng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fail </a:t>
            </a:r>
            <a:r>
              <a:rPr lang="en-US" altLang="en-US" sz="3000" b="1" u="sng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at something</a:t>
            </a: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3000" b="1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imagine</a:t>
            </a: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how you might have </a:t>
            </a:r>
            <a:r>
              <a:rPr lang="en-US" altLang="en-US" sz="3000" b="1" u="sng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done things differently</a:t>
            </a:r>
            <a:r>
              <a:rPr lang="en-US" altLang="en-US" sz="3000" b="1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spcBef>
                <a:spcPct val="75000"/>
              </a:spcBef>
              <a:defRPr/>
            </a:pP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If you </a:t>
            </a:r>
            <a:r>
              <a:rPr lang="en-US" altLang="en-US" sz="3000" b="1" u="sng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observe an event</a:t>
            </a: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, try to infer </a:t>
            </a:r>
            <a:r>
              <a:rPr lang="en-US" altLang="en-US" sz="3000" b="1" u="sng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what prior event </a:t>
            </a:r>
            <a:r>
              <a:rPr lang="en-US" altLang="en-US" sz="3000" b="1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might have </a:t>
            </a:r>
            <a:r>
              <a:rPr lang="en-US" altLang="en-US" sz="3000" b="1" u="sng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caused it. </a:t>
            </a:r>
          </a:p>
          <a:p>
            <a:pPr eaLnBrk="1" hangingPunct="1">
              <a:lnSpc>
                <a:spcPct val="90000"/>
              </a:lnSpc>
              <a:spcBef>
                <a:spcPct val="75000"/>
              </a:spcBef>
              <a:defRPr/>
            </a:pP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If you </a:t>
            </a:r>
            <a:r>
              <a:rPr lang="en-US" altLang="en-US" sz="3000" b="1" u="sng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see an object</a:t>
            </a: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, wonder if </a:t>
            </a:r>
            <a:r>
              <a:rPr lang="en-US" altLang="en-US" sz="3000" b="1" u="sng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anyone owns it. </a:t>
            </a:r>
          </a:p>
          <a:p>
            <a:pPr eaLnBrk="1" hangingPunct="1">
              <a:lnSpc>
                <a:spcPct val="90000"/>
              </a:lnSpc>
              <a:spcBef>
                <a:spcPct val="75000"/>
              </a:spcBef>
              <a:defRPr/>
            </a:pP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If </a:t>
            </a:r>
            <a:r>
              <a:rPr lang="en-US" altLang="en-US" sz="3000" b="1" u="sng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someone does something</a:t>
            </a:r>
            <a:r>
              <a:rPr lang="en-US" altLang="en-US" sz="3000" b="1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, ask yourself what the </a:t>
            </a:r>
            <a:r>
              <a:rPr lang="en-US" altLang="en-US" sz="3000" b="1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person's </a:t>
            </a:r>
            <a:r>
              <a:rPr lang="en-US" altLang="en-US" sz="3000" b="1" u="sng" kern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purpose </a:t>
            </a:r>
            <a:r>
              <a:rPr lang="en-US" altLang="en-US" sz="3000" b="1" u="sng" kern="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was in doing that. </a:t>
            </a:r>
          </a:p>
        </p:txBody>
      </p:sp>
    </p:spTree>
    <p:extLst>
      <p:ext uri="{BB962C8B-B14F-4D97-AF65-F5344CB8AC3E}">
        <p14:creationId xmlns:p14="http://schemas.microsoft.com/office/powerpoint/2010/main" val="166996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960474" y="312701"/>
            <a:ext cx="11139377" cy="607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</a:t>
            </a:r>
            <a:r>
              <a:rPr lang="en-US" altLang="en-US" sz="4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</a:t>
            </a:r>
            <a:r>
              <a:rPr lang="en-US" alt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Things to </a:t>
            </a:r>
            <a:r>
              <a:rPr lang="en-US" altLang="en-US" sz="4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Computers</a:t>
            </a:r>
            <a:r>
              <a:rPr lang="en-US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for a </a:t>
            </a:r>
            <a:r>
              <a:rPr lang="en-US" altLang="en-US" sz="5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be </a:t>
            </a:r>
            <a:r>
              <a:rPr lang="en-US" altLang="en-US" sz="5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capable of learning </a:t>
            </a:r>
            <a:r>
              <a:rPr lang="en-US" altLang="en-US" sz="5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</a:t>
            </a: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must first be </a:t>
            </a:r>
            <a:r>
              <a:rPr lang="en-US" altLang="en-US" sz="5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capable of being told </a:t>
            </a:r>
            <a:r>
              <a:rPr lang="en-US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-John McCarthy</a:t>
            </a:r>
            <a:endParaRPr lang="en-US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dirty="0"/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015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1543" y="240804"/>
            <a:ext cx="1068376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How?</a:t>
            </a:r>
          </a:p>
          <a:p>
            <a:pPr marL="342900" indent="-342900">
              <a:spcBef>
                <a:spcPct val="50000"/>
              </a:spcBef>
              <a:buAutoNum type="arabicPeriod"/>
            </a:pPr>
            <a:r>
              <a:rPr lang="en-US" alt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altLang="en-US" sz="4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  <a:p>
            <a:pPr marL="342900" indent="-342900">
              <a:spcBef>
                <a:spcPct val="50000"/>
              </a:spcBef>
              <a:buAutoNum type="arabicPeriod"/>
            </a:pPr>
            <a:r>
              <a:rPr lang="en-US" alt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it </a:t>
            </a:r>
            <a:r>
              <a:rPr lang="en-US" alt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recognize </a:t>
            </a:r>
            <a:r>
              <a:rPr lang="en-US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situations</a:t>
            </a:r>
            <a:r>
              <a:rPr lang="en-US" alt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</a:p>
          <a:p>
            <a:pPr marL="342900" indent="-342900">
              <a:spcBef>
                <a:spcPct val="50000"/>
              </a:spcBef>
              <a:buAutoNum type="arabicPeriod"/>
            </a:pPr>
            <a:r>
              <a:rPr lang="en-US" alt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expose it to live situations </a:t>
            </a:r>
            <a:r>
              <a:rPr lang="en-US" alt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that it can </a:t>
            </a:r>
            <a:r>
              <a:rPr lang="en-US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from reality.</a:t>
            </a:r>
            <a:endParaRPr lang="en-US" alt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9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79944" y="226791"/>
            <a:ext cx="82296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chemeClr val="tx2"/>
                </a:solidFill>
              </a:rPr>
              <a:t>Reasoning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193505" y="1001233"/>
            <a:ext cx="1071496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/>
              <a:t>We can describe reasoning as: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000" dirty="0"/>
              <a:t>A </a:t>
            </a:r>
            <a:r>
              <a:rPr lang="en-US" altLang="en-US" sz="4000" dirty="0">
                <a:solidFill>
                  <a:srgbClr val="FF0000"/>
                </a:solidFill>
              </a:rPr>
              <a:t>search</a:t>
            </a:r>
            <a:r>
              <a:rPr lang="en-US" altLang="en-US" sz="4000" dirty="0"/>
              <a:t> in a space </a:t>
            </a:r>
            <a:r>
              <a:rPr lang="en-US" altLang="en-US" sz="4000" dirty="0" smtClean="0"/>
              <a:t>(Storage) of </a:t>
            </a:r>
            <a:r>
              <a:rPr lang="en-US" altLang="en-US" sz="4000" dirty="0"/>
              <a:t>possible </a:t>
            </a:r>
            <a:r>
              <a:rPr lang="en-US" altLang="en-US" sz="4000" dirty="0" smtClean="0">
                <a:solidFill>
                  <a:srgbClr val="FF0000"/>
                </a:solidFill>
              </a:rPr>
              <a:t>similar (Labeled) situations</a:t>
            </a:r>
            <a:r>
              <a:rPr lang="en-US" altLang="en-US" sz="40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1" descr="C:\Temp\ketrina\Lecture1-Introdu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700072"/>
            <a:ext cx="4516438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44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619125"/>
            <a:ext cx="8504238" cy="562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43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44"/>
            <a:ext cx="12052005" cy="59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5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576263"/>
            <a:ext cx="8778875" cy="571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71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05" y="954738"/>
            <a:ext cx="9351962" cy="618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986" y="162993"/>
            <a:ext cx="8229600" cy="96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7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357188"/>
            <a:ext cx="10290802" cy="615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87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97" y="544826"/>
            <a:ext cx="11296650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1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84175"/>
            <a:ext cx="871855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02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274638"/>
            <a:ext cx="7772400" cy="631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4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39700"/>
            <a:ext cx="8937625" cy="658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6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314325"/>
            <a:ext cx="8229600" cy="623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1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470025"/>
            <a:ext cx="8918575" cy="392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957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1503363"/>
            <a:ext cx="8407400" cy="385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2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31" y="316624"/>
            <a:ext cx="1219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443" y="316624"/>
            <a:ext cx="25527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54" y="293304"/>
            <a:ext cx="23907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596" y="354724"/>
            <a:ext cx="28194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30" y="3164927"/>
            <a:ext cx="42386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143" y="3164927"/>
            <a:ext cx="3894740" cy="322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/>
              <a:t>What Can AI Do today?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06785" y="838200"/>
            <a:ext cx="9801210" cy="35464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dirty="0" smtClean="0"/>
              <a:t>Quiz: Which of the following can be done at present?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Play a decent game of table tennis? Yes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Play a decent game of Jeopardy?  Yes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Drive safely along a curving mountain road?  Yes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Drive safely along Telegraph Avenue? Yes but not with me!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Buy a week's worth of groceries on the web?    Yes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Buy a week's worth of groceries at Kroger?   Yes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Discover and prove a new mathematical theorem?  No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Converse successfully with another person for an hour?  ?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Perform a surgical operation- on You?  Not by itself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Put away the dishes and fold the laundry? Yes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Translate spoken Chinese into spoken English in real time? Yes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/>
              <a:t>Write an intentionally funny story?   Maybe</a:t>
            </a:r>
          </a:p>
        </p:txBody>
      </p:sp>
    </p:spTree>
    <p:extLst>
      <p:ext uri="{BB962C8B-B14F-4D97-AF65-F5344CB8AC3E}">
        <p14:creationId xmlns:p14="http://schemas.microsoft.com/office/powerpoint/2010/main" val="118267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46280" cy="68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71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1129284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2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08" y="293877"/>
            <a:ext cx="10317522" cy="67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14" y="136451"/>
            <a:ext cx="9144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2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58" y="47846"/>
            <a:ext cx="1133430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2434" y="6285247"/>
            <a:ext cx="6813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IBM’s Watson- Jeopardy,   Google’s </a:t>
            </a:r>
            <a:r>
              <a:rPr lang="en-US" sz="2800" b="1" dirty="0" smtClean="0">
                <a:solidFill>
                  <a:srgbClr val="FF0000"/>
                </a:solidFill>
              </a:rPr>
              <a:t>AlphaGo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24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44" y="384175"/>
            <a:ext cx="11167672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4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51" y="578069"/>
            <a:ext cx="8868617" cy="5268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779172" y="3783724"/>
            <a:ext cx="304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97359" y="4987158"/>
            <a:ext cx="304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37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45" y="3074648"/>
            <a:ext cx="7048634" cy="305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>
            <a:spLocks/>
          </p:cNvSpPr>
          <p:nvPr/>
        </p:nvSpPr>
        <p:spPr bwMode="auto">
          <a:xfrm>
            <a:off x="1180215" y="1047750"/>
            <a:ext cx="6172200" cy="990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44073" indent="-214308">
              <a:spcBef>
                <a:spcPts val="479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2400" b="1" dirty="0">
                <a:solidFill>
                  <a:schemeClr val="accent6"/>
                </a:solidFill>
                <a:latin typeface="Calibri"/>
                <a:cs typeface="Calibri"/>
              </a:rPr>
              <a:t>Object and face recognition</a:t>
            </a:r>
          </a:p>
          <a:p>
            <a:pPr marL="244073" indent="-214308">
              <a:spcBef>
                <a:spcPts val="479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2400" b="1" dirty="0">
                <a:solidFill>
                  <a:schemeClr val="accent6"/>
                </a:solidFill>
                <a:latin typeface="Calibri"/>
                <a:cs typeface="Calibri"/>
              </a:rPr>
              <a:t>Scene segmentation</a:t>
            </a:r>
          </a:p>
          <a:p>
            <a:pPr marL="244073" indent="-214308">
              <a:spcBef>
                <a:spcPts val="479"/>
              </a:spcBef>
              <a:buSzPct val="100000"/>
              <a:buFont typeface="Wingdings" pitchFamily="2" charset="2"/>
              <a:buChar char="§"/>
              <a:defRPr/>
            </a:pPr>
            <a:r>
              <a:rPr lang="en-US" sz="2400" b="1" dirty="0">
                <a:solidFill>
                  <a:schemeClr val="accent6"/>
                </a:solidFill>
                <a:latin typeface="Calibri"/>
                <a:cs typeface="Calibri"/>
              </a:rPr>
              <a:t>Image classification</a:t>
            </a:r>
          </a:p>
        </p:txBody>
      </p:sp>
      <p:pic>
        <p:nvPicPr>
          <p:cNvPr id="5" name="Picture 2" descr="File:Kinect2-ir-imag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651" y="787400"/>
            <a:ext cx="3029262" cy="2391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File:Kinect2-deepmap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651" y="3521542"/>
            <a:ext cx="3146255" cy="253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File:Xbox-360-Kinect-Standalone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215" y="1123638"/>
            <a:ext cx="2286000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00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9550"/>
            <a:ext cx="11785600" cy="649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960" y="5750560"/>
            <a:ext cx="3444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Recent Privacy Example: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41" y="601552"/>
            <a:ext cx="4980864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8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67" y="0"/>
            <a:ext cx="830242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6367" y="-48986"/>
            <a:ext cx="830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2018 ACM A M Turing Award celebrates Yann </a:t>
            </a:r>
            <a:r>
              <a:rPr lang="en-US" b="1" dirty="0" err="1" smtClean="0"/>
              <a:t>LeCun</a:t>
            </a:r>
            <a:r>
              <a:rPr lang="en-US" b="1" dirty="0" smtClean="0"/>
              <a:t>, Geoffrey Hinton, and </a:t>
            </a:r>
            <a:r>
              <a:rPr lang="en-US" b="1" dirty="0" err="1" smtClean="0"/>
              <a:t>Yoshua</a:t>
            </a:r>
            <a:r>
              <a:rPr lang="en-US" b="1" dirty="0" smtClean="0"/>
              <a:t> </a:t>
            </a:r>
            <a:r>
              <a:rPr lang="en-US" b="1" dirty="0" err="1" smtClean="0"/>
              <a:t>Bengio</a:t>
            </a:r>
            <a:r>
              <a:rPr lang="en-US" b="1" dirty="0" smtClean="0"/>
              <a:t> for demonstrating that machines can learn like humans and revolutionizing the field of Artificial Intelligence.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89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50" y="368157"/>
            <a:ext cx="9771321" cy="610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7358" y="0"/>
            <a:ext cx="6820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NOT TAYLOR SWIFT”S STALKER!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0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46" y="727166"/>
            <a:ext cx="1151636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098040" y="76200"/>
            <a:ext cx="8001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2018 China Image Labeling Factories </a:t>
            </a:r>
          </a:p>
        </p:txBody>
      </p:sp>
    </p:spTree>
    <p:extLst>
      <p:ext uri="{BB962C8B-B14F-4D97-AF65-F5344CB8AC3E}">
        <p14:creationId xmlns:p14="http://schemas.microsoft.com/office/powerpoint/2010/main" val="337086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9324" y="1079814"/>
            <a:ext cx="108079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Image Recognition </a:t>
            </a:r>
          </a:p>
          <a:p>
            <a:pPr algn="ctr"/>
            <a:r>
              <a:rPr lang="en-US" sz="6000" b="1" dirty="0" smtClean="0"/>
              <a:t>with </a:t>
            </a:r>
          </a:p>
          <a:p>
            <a:pPr algn="ctr"/>
            <a:r>
              <a:rPr lang="en-US" sz="6000" b="1" dirty="0" smtClean="0"/>
              <a:t>Convolutional Neural Networks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8420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15" y="1484354"/>
            <a:ext cx="9498369" cy="3465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331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63" y="523875"/>
            <a:ext cx="3846512" cy="581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20" y="823627"/>
            <a:ext cx="3810000" cy="117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5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25" y="344488"/>
            <a:ext cx="7162800" cy="617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152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025" y="841375"/>
            <a:ext cx="518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96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55" y="1060944"/>
            <a:ext cx="2872681" cy="25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855" y="1065295"/>
            <a:ext cx="2531229" cy="270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57796" y="4426325"/>
            <a:ext cx="7824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Is it a Dog or a Cat?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00102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7" y="248920"/>
            <a:ext cx="11580333" cy="6380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6" y="3844073"/>
            <a:ext cx="2649694" cy="2683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1769" y="30953"/>
            <a:ext cx="4354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Correct Categorization           and Labeling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6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903"/>
            <a:ext cx="12192000" cy="51519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90256" y="123719"/>
            <a:ext cx="4076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Correct Categorization           and Labeling the Outputs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880" y="50800"/>
            <a:ext cx="734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Convolutional Neural Networking –                Correct Categorizing Images and Labeling Them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9430" y="5441430"/>
            <a:ext cx="26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Normalize the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87182" y="1257061"/>
            <a:ext cx="26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Linear Classification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0052" y="5362996"/>
            <a:ext cx="26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Pool the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3345" y="5408885"/>
            <a:ext cx="26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Pool the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3056" y="5639717"/>
            <a:ext cx="129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Label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the Output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49795" y="5903095"/>
            <a:ext cx="5173685" cy="731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1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4" y="277379"/>
            <a:ext cx="1017588" cy="12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445" y="228600"/>
            <a:ext cx="1284288" cy="153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94" y="277379"/>
            <a:ext cx="1286540" cy="175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692" y="375534"/>
            <a:ext cx="1243242" cy="16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051" y="319872"/>
            <a:ext cx="1151717" cy="15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697" y="316829"/>
            <a:ext cx="1178579" cy="144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4" y="2760708"/>
            <a:ext cx="1419446" cy="14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66" y="252809"/>
            <a:ext cx="1198760" cy="136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65" y="2679245"/>
            <a:ext cx="1284512" cy="17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935667" y="4559577"/>
            <a:ext cx="34211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Sadi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Evren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SEKER                           Marc </a:t>
            </a: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Ranzato</a:t>
            </a:r>
            <a:endParaRPr kumimoji="0" lang="en-US" altLang="en-US" sz="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8965" y="1593284"/>
            <a:ext cx="922335" cy="370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72" y="2881247"/>
            <a:ext cx="1085850" cy="13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82" y="2706132"/>
            <a:ext cx="1150938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5026528" y="4464794"/>
            <a:ext cx="617027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Vincent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Conitzer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Dan Klein                                        Peter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Abbeel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Min-Yen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07842" y="1701954"/>
            <a:ext cx="11705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1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Stuart Russell </a:t>
            </a:r>
            <a:endParaRPr lang="en-US" sz="11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3137" y="2455994"/>
            <a:ext cx="2828789" cy="18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6203" y="0"/>
            <a:ext cx="9514540" cy="60016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u="sng" dirty="0" smtClean="0"/>
              <a:t>Some Components of Artificial Intelligence</a:t>
            </a:r>
          </a:p>
          <a:p>
            <a:pPr lvl="1"/>
            <a:r>
              <a:rPr lang="en-US" sz="2800" b="1" dirty="0" smtClean="0"/>
              <a:t>1. </a:t>
            </a:r>
            <a:r>
              <a:rPr lang="en-US" sz="2800" b="1" u="sng" dirty="0" smtClean="0">
                <a:solidFill>
                  <a:srgbClr val="FF0000"/>
                </a:solidFill>
              </a:rPr>
              <a:t>Knowledge Representation </a:t>
            </a:r>
            <a:r>
              <a:rPr lang="en-US" sz="2800" b="1" dirty="0" smtClean="0"/>
              <a:t>and </a:t>
            </a:r>
            <a:r>
              <a:rPr lang="en-US" sz="2800" b="1" u="sng" dirty="0" smtClean="0">
                <a:solidFill>
                  <a:srgbClr val="FF0000"/>
                </a:solidFill>
              </a:rPr>
              <a:t>Storage</a:t>
            </a:r>
          </a:p>
          <a:p>
            <a:pPr lvl="1">
              <a:lnSpc>
                <a:spcPct val="90000"/>
              </a:lnSpc>
            </a:pPr>
            <a:r>
              <a:rPr lang="en-US" sz="2800" b="1" dirty="0" smtClean="0"/>
              <a:t>	Objects, Frames, Rules and Trees                                                          2. </a:t>
            </a:r>
            <a:r>
              <a:rPr lang="en-US" sz="2800" b="1" dirty="0"/>
              <a:t>Finding Appropriate </a:t>
            </a:r>
            <a:r>
              <a:rPr lang="en-US" sz="2800" b="1" dirty="0" smtClean="0"/>
              <a:t>Data                                                                          3</a:t>
            </a:r>
            <a:r>
              <a:rPr lang="en-US" sz="2800" b="1" dirty="0"/>
              <a:t>. </a:t>
            </a:r>
            <a:r>
              <a:rPr lang="en-US" sz="2800" b="1" u="sng" dirty="0">
                <a:solidFill>
                  <a:srgbClr val="FF0000"/>
                </a:solidFill>
              </a:rPr>
              <a:t>Searching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for </a:t>
            </a:r>
            <a:r>
              <a:rPr lang="en-US" sz="2800" b="1" u="sng" dirty="0">
                <a:solidFill>
                  <a:srgbClr val="FF0000"/>
                </a:solidFill>
              </a:rPr>
              <a:t>Stored Knowledge </a:t>
            </a:r>
            <a:r>
              <a:rPr lang="en-US" sz="2000" b="1" dirty="0" smtClean="0"/>
              <a:t>		                                                                                                                     </a:t>
            </a:r>
            <a:r>
              <a:rPr lang="en-US" sz="2800" b="1" dirty="0"/>
              <a:t>	</a:t>
            </a:r>
            <a:r>
              <a:rPr lang="en-US" sz="2400" b="1" dirty="0"/>
              <a:t>Fast Search / Planning</a:t>
            </a:r>
          </a:p>
          <a:p>
            <a:pPr lvl="2">
              <a:lnSpc>
                <a:spcPct val="90000"/>
              </a:lnSpc>
            </a:pPr>
            <a:r>
              <a:rPr lang="en-US" sz="2400" b="1" dirty="0" smtClean="0"/>
              <a:t>Constraint Satisfaction</a:t>
            </a:r>
          </a:p>
          <a:p>
            <a:pPr lvl="2"/>
            <a:r>
              <a:rPr lang="en-US" sz="2400" b="1" dirty="0" smtClean="0"/>
              <a:t>Informed Search</a:t>
            </a:r>
          </a:p>
          <a:p>
            <a:pPr lvl="2"/>
            <a:r>
              <a:rPr lang="en-US" sz="2400" b="1" dirty="0" smtClean="0"/>
              <a:t>Uninformed Search</a:t>
            </a:r>
          </a:p>
          <a:p>
            <a:pPr lvl="2"/>
            <a:r>
              <a:rPr lang="en-US" sz="2400" b="1" dirty="0" smtClean="0"/>
              <a:t>Heuristic Search</a:t>
            </a:r>
          </a:p>
          <a:p>
            <a:pPr lvl="2"/>
            <a:r>
              <a:rPr lang="en-US" sz="2400" b="1" dirty="0" smtClean="0"/>
              <a:t>Adversarial </a:t>
            </a:r>
            <a:r>
              <a:rPr lang="en-US" sz="2400" b="1" dirty="0"/>
              <a:t>and Uncertain Search- </a:t>
            </a:r>
            <a:r>
              <a:rPr lang="en-US" sz="2400" b="1" dirty="0" smtClean="0"/>
              <a:t>Games</a:t>
            </a:r>
          </a:p>
          <a:p>
            <a:pPr lvl="1">
              <a:lnSpc>
                <a:spcPct val="90000"/>
              </a:lnSpc>
            </a:pPr>
            <a:r>
              <a:rPr lang="en-US" sz="2800" b="1" dirty="0" smtClean="0"/>
              <a:t>4. </a:t>
            </a:r>
            <a:r>
              <a:rPr lang="en-US" sz="2800" b="1" u="sng" dirty="0" smtClean="0">
                <a:solidFill>
                  <a:srgbClr val="FF0000"/>
                </a:solidFill>
              </a:rPr>
              <a:t>Reasoning</a:t>
            </a:r>
            <a:r>
              <a:rPr lang="en-US" sz="2800" b="1" u="sng" dirty="0" smtClean="0"/>
              <a:t> </a:t>
            </a:r>
            <a:r>
              <a:rPr lang="en-US" sz="2800" b="1" dirty="0"/>
              <a:t>under </a:t>
            </a:r>
            <a:r>
              <a:rPr lang="en-US" sz="2800" b="1" u="sng" dirty="0">
                <a:solidFill>
                  <a:srgbClr val="FF0000"/>
                </a:solidFill>
              </a:rPr>
              <a:t>Uncertainty</a:t>
            </a:r>
          </a:p>
          <a:p>
            <a:pPr lvl="2">
              <a:lnSpc>
                <a:spcPct val="90000"/>
              </a:lnSpc>
            </a:pPr>
            <a:r>
              <a:rPr lang="en-US" sz="2400" b="1" dirty="0" smtClean="0"/>
              <a:t>Natural Language Processing, Machine Learning, Deep Learning, Bayes</a:t>
            </a:r>
            <a:r>
              <a:rPr lang="en-US" sz="2400" b="1" dirty="0"/>
              <a:t>’ </a:t>
            </a:r>
            <a:r>
              <a:rPr lang="en-US" sz="2400" b="1" dirty="0" smtClean="0"/>
              <a:t>Nets, Neural Nets, Training Data Sets</a:t>
            </a:r>
            <a:endParaRPr lang="en-US" sz="2400" b="1" dirty="0"/>
          </a:p>
          <a:p>
            <a:pPr lvl="1">
              <a:lnSpc>
                <a:spcPct val="90000"/>
              </a:lnSpc>
            </a:pPr>
            <a:r>
              <a:rPr lang="en-US" sz="2800" b="1" dirty="0" smtClean="0"/>
              <a:t>5. </a:t>
            </a:r>
            <a:r>
              <a:rPr lang="en-US" sz="2800" b="1" u="sng" dirty="0" smtClean="0">
                <a:solidFill>
                  <a:srgbClr val="FF0000"/>
                </a:solidFill>
              </a:rPr>
              <a:t>Making </a:t>
            </a:r>
            <a:r>
              <a:rPr lang="en-US" sz="2800" b="1" u="sng" dirty="0">
                <a:solidFill>
                  <a:srgbClr val="FF0000"/>
                </a:solidFill>
              </a:rPr>
              <a:t>Decisions </a:t>
            </a:r>
            <a:r>
              <a:rPr lang="en-US" sz="2800" b="1" dirty="0"/>
              <a:t>under </a:t>
            </a:r>
            <a:r>
              <a:rPr lang="en-US" sz="2800" b="1" dirty="0" smtClean="0"/>
              <a:t>Uncertainty                                                  6</a:t>
            </a:r>
            <a:r>
              <a:rPr lang="en-US" sz="2800" b="1" dirty="0"/>
              <a:t>. </a:t>
            </a:r>
            <a:r>
              <a:rPr lang="en-US" sz="2800" b="1" dirty="0" smtClean="0"/>
              <a:t> Some </a:t>
            </a:r>
            <a:r>
              <a:rPr lang="en-US" sz="2800" b="1" u="sng" dirty="0" smtClean="0">
                <a:solidFill>
                  <a:srgbClr val="FF0000"/>
                </a:solidFill>
              </a:rPr>
              <a:t>Applications</a:t>
            </a:r>
            <a:endParaRPr lang="en-US" sz="2800" b="1" u="sng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800" b="1" dirty="0" smtClean="0"/>
              <a:t>	</a:t>
            </a:r>
            <a:r>
              <a:rPr lang="en-US" sz="2400" b="1" dirty="0" smtClean="0"/>
              <a:t>Business </a:t>
            </a:r>
            <a:r>
              <a:rPr lang="en-US" sz="2400" b="1" dirty="0"/>
              <a:t>Decision Making, Pattern Recognition, Natural Language, </a:t>
            </a:r>
            <a:r>
              <a:rPr lang="en-US" sz="2400" b="1" dirty="0" smtClean="0"/>
              <a:t>	Vision</a:t>
            </a:r>
            <a:r>
              <a:rPr lang="en-US" sz="2400" b="1" dirty="0"/>
              <a:t>, Robotics, Games</a:t>
            </a:r>
            <a:endParaRPr lang="en-US" sz="3200" b="1" dirty="0"/>
          </a:p>
          <a:p>
            <a:pPr lvl="1">
              <a:lnSpc>
                <a:spcPct val="90000"/>
              </a:lnSpc>
            </a:pPr>
            <a:endParaRPr lang="en-US" sz="2400" b="1" dirty="0"/>
          </a:p>
          <a:p>
            <a:pPr lvl="1"/>
            <a:endParaRPr lang="en-US" sz="3200" dirty="0" smtClean="0"/>
          </a:p>
          <a:p>
            <a:pPr marL="914400" lvl="1" indent="-457200">
              <a:buAutoNum type="arabicPeriod"/>
            </a:pPr>
            <a:endParaRPr lang="en-US" sz="3200" dirty="0"/>
          </a:p>
          <a:p>
            <a:pPr lvl="1"/>
            <a:endParaRPr lang="en-US" sz="3200" dirty="0" smtClean="0"/>
          </a:p>
          <a:p>
            <a:pPr marL="457200" indent="-457200"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967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6582" y="1463937"/>
            <a:ext cx="9751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Storing and Accessing Knowledge</a:t>
            </a:r>
            <a:endParaRPr 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20520" y="3164840"/>
            <a:ext cx="8194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If you can’t Store Knowledge, 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or If you can’t Find it after </a:t>
            </a:r>
            <a:r>
              <a:rPr lang="en-US" sz="4000" b="1" dirty="0">
                <a:solidFill>
                  <a:srgbClr val="FF0000"/>
                </a:solidFill>
              </a:rPr>
              <a:t>S</a:t>
            </a:r>
            <a:r>
              <a:rPr lang="en-US" sz="4000" b="1" dirty="0" smtClean="0">
                <a:solidFill>
                  <a:srgbClr val="FF0000"/>
                </a:solidFill>
              </a:rPr>
              <a:t>toring it, 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Knowledge is Useless.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0419" y="0"/>
            <a:ext cx="10857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Knowledge Representation and Organization</a:t>
            </a:r>
            <a:endParaRPr 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993016" y="1077558"/>
            <a:ext cx="88750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800" b="1" dirty="0" smtClean="0"/>
              <a:t> Records</a:t>
            </a:r>
          </a:p>
          <a:p>
            <a:pPr marL="342900" indent="-342900">
              <a:buAutoNum type="arabicPeriod"/>
            </a:pPr>
            <a:r>
              <a:rPr lang="en-US" sz="4800" b="1" dirty="0" smtClean="0"/>
              <a:t> Objects/Blobs/Buckets</a:t>
            </a:r>
          </a:p>
          <a:p>
            <a:pPr marL="342900" indent="-342900">
              <a:buAutoNum type="arabicPeriod"/>
            </a:pPr>
            <a:r>
              <a:rPr lang="en-US" sz="4800" b="1" dirty="0" smtClean="0"/>
              <a:t> Rules</a:t>
            </a:r>
          </a:p>
          <a:p>
            <a:pPr marL="342900" indent="-342900">
              <a:buAutoNum type="arabicPeriod"/>
            </a:pPr>
            <a:r>
              <a:rPr lang="en-US" sz="4800" b="1" dirty="0" smtClean="0"/>
              <a:t> Trees</a:t>
            </a:r>
          </a:p>
          <a:p>
            <a:pPr marL="342900" indent="-342900">
              <a:buAutoNum type="arabicPeriod"/>
            </a:pPr>
            <a:r>
              <a:rPr lang="en-US" sz="4800" b="1" dirty="0" smtClean="0"/>
              <a:t> Frames</a:t>
            </a:r>
          </a:p>
          <a:p>
            <a:pPr marL="342900" indent="-342900">
              <a:buAutoNum type="arabicPeriod"/>
            </a:pPr>
            <a:r>
              <a:rPr lang="en-US" sz="4800" b="1" dirty="0" smtClean="0"/>
              <a:t> Tables</a:t>
            </a:r>
          </a:p>
          <a:p>
            <a:pPr marL="342900" indent="-342900">
              <a:buAutoNum type="arabicPeriod"/>
            </a:pPr>
            <a:r>
              <a:rPr lang="en-US" sz="4800" b="1" dirty="0" smtClean="0"/>
              <a:t> Index </a:t>
            </a:r>
            <a:r>
              <a:rPr lang="en-US" sz="4800" b="1" dirty="0"/>
              <a:t>with Pointers</a:t>
            </a:r>
          </a:p>
        </p:txBody>
      </p:sp>
    </p:spTree>
    <p:extLst>
      <p:ext uri="{BB962C8B-B14F-4D97-AF65-F5344CB8AC3E}">
        <p14:creationId xmlns:p14="http://schemas.microsoft.com/office/powerpoint/2010/main" val="2910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878568" y="533400"/>
            <a:ext cx="8982589" cy="6096000"/>
            <a:chOff x="730250" y="533400"/>
            <a:chExt cx="7092950" cy="5715000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4502150" y="2971800"/>
              <a:ext cx="2882900" cy="28575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876425" y="2058988"/>
              <a:ext cx="1724025" cy="28575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325688" y="533400"/>
              <a:ext cx="3397250" cy="40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100" dirty="0">
                  <a:solidFill>
                    <a:srgbClr val="000000"/>
                  </a:solidFill>
                </a:rPr>
                <a:t>STRUCTURE OF FRAMES</a:t>
              </a:r>
              <a:endParaRPr lang="en-US" altLang="en-US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720850" y="809625"/>
              <a:ext cx="6102350" cy="5438775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785938" y="1925638"/>
              <a:ext cx="5946775" cy="158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08038" y="1349375"/>
              <a:ext cx="7715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Header</a:t>
              </a:r>
              <a:endParaRPr lang="en-US" altLang="en-US" dirty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808038" y="1541463"/>
              <a:ext cx="823912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Portion</a:t>
              </a:r>
              <a:endParaRPr lang="en-US" altLang="en-US" dirty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82638" y="2406650"/>
              <a:ext cx="97790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</a:t>
              </a:r>
              <a:endParaRPr lang="en-US" altLang="en-US" dirty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82638" y="2598738"/>
              <a:ext cx="823912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Portion</a:t>
              </a:r>
              <a:endParaRPr lang="en-US" altLang="en-US" dirty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876425" y="2538413"/>
              <a:ext cx="1724025" cy="28733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901825" y="2922588"/>
              <a:ext cx="1724025" cy="28733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927225" y="3427413"/>
              <a:ext cx="1698625" cy="263525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901825" y="1506538"/>
              <a:ext cx="1724025" cy="28575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4424363" y="2035175"/>
              <a:ext cx="2908300" cy="28575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901825" y="977900"/>
              <a:ext cx="1724025" cy="28733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927225" y="3979863"/>
              <a:ext cx="1698625" cy="28733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901825" y="4508500"/>
              <a:ext cx="1724025" cy="263525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927225" y="5013325"/>
              <a:ext cx="2857500" cy="105568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565650" y="2070100"/>
              <a:ext cx="218757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01825" y="2035175"/>
              <a:ext cx="1698625" cy="26193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017713" y="4495800"/>
              <a:ext cx="144145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6</a:t>
              </a:r>
              <a:endParaRPr lang="en-US" altLang="en-US" dirty="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043113" y="3967163"/>
              <a:ext cx="144145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5</a:t>
              </a:r>
              <a:endParaRPr lang="en-US" altLang="en-US" dirty="0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992313" y="3414713"/>
              <a:ext cx="144145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4</a:t>
              </a:r>
              <a:endParaRPr lang="en-US" altLang="en-US" dirty="0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965325" y="2935288"/>
              <a:ext cx="144145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3</a:t>
              </a:r>
              <a:endParaRPr lang="en-US" altLang="en-US" dirty="0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1965325" y="2525713"/>
              <a:ext cx="144145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2</a:t>
              </a:r>
              <a:endParaRPr lang="en-US" altLang="en-US" dirty="0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992313" y="2046288"/>
              <a:ext cx="144145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1</a:t>
              </a:r>
              <a:endParaRPr lang="en-US" altLang="en-US" dirty="0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1811338" y="4879975"/>
              <a:ext cx="5868987" cy="15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730250" y="5072063"/>
              <a:ext cx="95250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Behavior</a:t>
              </a:r>
              <a:endParaRPr lang="en-US" altLang="en-US" dirty="0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730250" y="5264150"/>
              <a:ext cx="823913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Portion</a:t>
              </a:r>
              <a:endParaRPr lang="en-US" altLang="en-US" dirty="0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992313" y="965200"/>
              <a:ext cx="849312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FRAME</a:t>
              </a:r>
              <a:endParaRPr lang="en-US" altLang="en-US" dirty="0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738438" y="965200"/>
              <a:ext cx="51435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        </a:t>
              </a:r>
              <a:endParaRPr lang="en-US" altLang="en-US" dirty="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992313" y="1565275"/>
              <a:ext cx="95250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PARENT</a:t>
              </a:r>
              <a:endParaRPr lang="en-US" altLang="en-US" dirty="0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992313" y="5000625"/>
              <a:ext cx="1312862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If A equals B</a:t>
              </a:r>
              <a:endParaRPr lang="en-US" altLang="en-US" dirty="0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1992313" y="5216525"/>
              <a:ext cx="1751012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    and C equals D</a:t>
              </a:r>
              <a:endParaRPr lang="en-US" altLang="en-US" dirty="0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992313" y="5408613"/>
              <a:ext cx="146685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       Then Do E</a:t>
              </a:r>
              <a:endParaRPr lang="en-US" altLang="en-US" dirty="0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1992313" y="5600700"/>
              <a:ext cx="1595437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           and Do  F</a:t>
              </a:r>
              <a:endParaRPr lang="en-US" altLang="en-US" dirty="0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992313" y="5792788"/>
              <a:ext cx="48895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End</a:t>
              </a:r>
              <a:endParaRPr lang="en-US" altLang="en-US" dirty="0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5067300" y="5157788"/>
              <a:ext cx="2600325" cy="26193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183188" y="5145088"/>
              <a:ext cx="1827212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Routine H Pointer</a:t>
              </a:r>
              <a:endParaRPr lang="en-US" altLang="en-US" dirty="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4475163" y="2562225"/>
              <a:ext cx="2884487" cy="28733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424363" y="930275"/>
              <a:ext cx="2908300" cy="28575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4502150" y="4052888"/>
              <a:ext cx="2882900" cy="26193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4527550" y="4508500"/>
              <a:ext cx="2882900" cy="28733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721225" y="4543425"/>
              <a:ext cx="218757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4591050" y="2574925"/>
              <a:ext cx="218757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4475163" y="3043238"/>
              <a:ext cx="2884487" cy="28733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4618038" y="3078163"/>
              <a:ext cx="218757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4449763" y="3524250"/>
              <a:ext cx="2909887" cy="28575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591050" y="3559175"/>
              <a:ext cx="218757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4668838" y="4040188"/>
              <a:ext cx="218757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694238" y="941388"/>
              <a:ext cx="1519237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FRAME NAME</a:t>
              </a:r>
              <a:endParaRPr lang="en-US" altLang="en-US" dirty="0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135688" y="941388"/>
              <a:ext cx="463550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       </a:t>
              </a:r>
              <a:endParaRPr lang="en-US" altLang="en-US" dirty="0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424363" y="1506538"/>
              <a:ext cx="2908300" cy="26193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4618038" y="1517650"/>
              <a:ext cx="1622425" cy="28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500" dirty="0">
                  <a:solidFill>
                    <a:srgbClr val="000000"/>
                  </a:solidFill>
                </a:rPr>
                <a:t>PARENT NAME</a:t>
              </a:r>
              <a:endParaRPr lang="en-US" altLang="en-US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3358119" y="472440"/>
            <a:ext cx="4554824" cy="359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157177" y="304800"/>
            <a:ext cx="9836887" cy="6324600"/>
            <a:chOff x="381000" y="304800"/>
            <a:chExt cx="8458200" cy="6324600"/>
          </a:xfrm>
        </p:grpSpPr>
        <p:sp>
          <p:nvSpPr>
            <p:cNvPr id="3" name="Rectangle 82"/>
            <p:cNvSpPr>
              <a:spLocks noChangeArrowheads="1"/>
            </p:cNvSpPr>
            <p:nvPr/>
          </p:nvSpPr>
          <p:spPr bwMode="auto">
            <a:xfrm>
              <a:off x="381000" y="304800"/>
              <a:ext cx="8458200" cy="6324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2532063" y="2084388"/>
              <a:ext cx="1447800" cy="16510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196975" y="1568450"/>
              <a:ext cx="882650" cy="16510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412875" y="738188"/>
              <a:ext cx="172878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 dirty="0">
                  <a:solidFill>
                    <a:srgbClr val="000000"/>
                  </a:solidFill>
                </a:rPr>
                <a:t>STRUCTURE OF FRAMES</a:t>
              </a:r>
              <a:endParaRPr lang="en-US" altLang="en-US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106488" y="866775"/>
              <a:ext cx="3100387" cy="2949575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141413" y="1487488"/>
              <a:ext cx="3030537" cy="158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642938" y="1158875"/>
              <a:ext cx="3873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Header</a:t>
              </a:r>
              <a:endParaRPr lang="en-US" altLang="en-US" dirty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42938" y="1276350"/>
              <a:ext cx="4000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Portion</a:t>
              </a:r>
              <a:endParaRPr lang="en-US" altLang="en-US" dirty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20713" y="1744663"/>
              <a:ext cx="4762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</a:t>
              </a:r>
              <a:endParaRPr lang="en-US" altLang="en-US" dirty="0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20713" y="1862138"/>
              <a:ext cx="4000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Portion</a:t>
              </a:r>
              <a:endParaRPr lang="en-US" altLang="en-US" dirty="0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196975" y="1849438"/>
              <a:ext cx="882650" cy="141287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219200" y="2060575"/>
              <a:ext cx="860425" cy="141288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219200" y="2341563"/>
              <a:ext cx="860425" cy="141287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219200" y="1265238"/>
              <a:ext cx="860425" cy="141287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2486025" y="1546225"/>
              <a:ext cx="1471613" cy="163513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219200" y="960438"/>
              <a:ext cx="860425" cy="16510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219200" y="2644775"/>
              <a:ext cx="860425" cy="142875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219200" y="2949575"/>
              <a:ext cx="860425" cy="117475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219200" y="3230563"/>
              <a:ext cx="1449388" cy="585787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565400" y="1557338"/>
              <a:ext cx="11620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219200" y="1546225"/>
              <a:ext cx="860425" cy="141288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254125" y="2914650"/>
              <a:ext cx="7429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6</a:t>
              </a:r>
              <a:endParaRPr lang="en-US" altLang="en-US" dirty="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276350" y="2609850"/>
              <a:ext cx="7429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5</a:t>
              </a:r>
              <a:endParaRPr lang="en-US" altLang="en-US" dirty="0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254125" y="2306638"/>
              <a:ext cx="7429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4</a:t>
              </a:r>
              <a:endParaRPr lang="en-US" altLang="en-US" dirty="0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231900" y="2049463"/>
              <a:ext cx="7429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3</a:t>
              </a:r>
              <a:endParaRPr lang="en-US" altLang="en-US" dirty="0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1231900" y="1814513"/>
              <a:ext cx="7429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2</a:t>
              </a:r>
              <a:endParaRPr lang="en-US" altLang="en-US" dirty="0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231900" y="1533525"/>
              <a:ext cx="7429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1</a:t>
              </a:r>
              <a:endParaRPr lang="en-US" altLang="en-US" dirty="0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1163638" y="3149600"/>
              <a:ext cx="2986087" cy="1588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98488" y="3241675"/>
              <a:ext cx="4889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Behavior</a:t>
              </a:r>
              <a:endParaRPr lang="en-US" altLang="en-US" dirty="0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98488" y="3359150"/>
              <a:ext cx="4000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Portion</a:t>
              </a:r>
              <a:endParaRPr lang="en-US" altLang="en-US" dirty="0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231900" y="949325"/>
              <a:ext cx="4064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FRAME</a:t>
              </a:r>
              <a:endParaRPr lang="en-US" altLang="en-US" dirty="0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616075" y="949325"/>
              <a:ext cx="2540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        </a:t>
              </a:r>
              <a:endParaRPr lang="en-US" altLang="en-US" dirty="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254125" y="1276350"/>
              <a:ext cx="4699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PARENT</a:t>
              </a:r>
              <a:endParaRPr lang="en-US" altLang="en-US" dirty="0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254125" y="3195638"/>
              <a:ext cx="6921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If A equals B</a:t>
              </a:r>
              <a:endParaRPr lang="en-US" altLang="en-US" dirty="0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1254125" y="3335338"/>
              <a:ext cx="9525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    and C equals D</a:t>
              </a:r>
              <a:endParaRPr lang="en-US" altLang="en-US" dirty="0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254125" y="3429000"/>
              <a:ext cx="7874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       Then Do E</a:t>
              </a:r>
              <a:endParaRPr lang="en-US" altLang="en-US" dirty="0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1254125" y="3522663"/>
              <a:ext cx="8699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           and Do  F</a:t>
              </a:r>
              <a:endParaRPr lang="en-US" altLang="en-US" dirty="0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254125" y="3640138"/>
              <a:ext cx="2159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End</a:t>
              </a:r>
              <a:endParaRPr lang="en-US" altLang="en-US" dirty="0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825750" y="3300413"/>
              <a:ext cx="1312863" cy="141287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860675" y="3289300"/>
              <a:ext cx="9652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Routine H Pointer</a:t>
              </a:r>
              <a:endParaRPr lang="en-US" altLang="en-US" dirty="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509838" y="1849438"/>
              <a:ext cx="1470025" cy="16510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486025" y="936625"/>
              <a:ext cx="1471613" cy="141288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532063" y="2692400"/>
              <a:ext cx="1447800" cy="117475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2554288" y="2949575"/>
              <a:ext cx="1449387" cy="141288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2633663" y="2938463"/>
              <a:ext cx="11620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2565400" y="1838325"/>
              <a:ext cx="11620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2509838" y="2130425"/>
              <a:ext cx="1470025" cy="141288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2589213" y="2119313"/>
              <a:ext cx="11620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2509838" y="2387600"/>
              <a:ext cx="1470025" cy="165100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2565400" y="2400300"/>
              <a:ext cx="11620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2611438" y="2657475"/>
              <a:ext cx="11620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ATTRIBUTE 1 VALUE</a:t>
              </a:r>
              <a:endParaRPr lang="en-US" altLang="en-US" dirty="0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2633663" y="925513"/>
              <a:ext cx="7747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FRAME NAME</a:t>
              </a:r>
              <a:endParaRPr lang="en-US" altLang="en-US" dirty="0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3357563" y="925513"/>
              <a:ext cx="22225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       </a:t>
              </a:r>
              <a:endParaRPr lang="en-US" altLang="en-US" dirty="0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2486025" y="1265238"/>
              <a:ext cx="1471613" cy="141287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2589213" y="1252538"/>
              <a:ext cx="8382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PARENT NAME</a:t>
              </a:r>
              <a:endParaRPr lang="en-US" altLang="en-US" dirty="0"/>
            </a:p>
          </p:txBody>
        </p:sp>
        <p:sp>
          <p:nvSpPr>
            <p:cNvPr id="58" name="Line 57"/>
            <p:cNvSpPr>
              <a:spLocks noChangeShapeType="1"/>
            </p:cNvSpPr>
            <p:nvPr/>
          </p:nvSpPr>
          <p:spPr bwMode="auto">
            <a:xfrm>
              <a:off x="598488" y="644525"/>
              <a:ext cx="3822700" cy="1588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>
              <a:off x="4443413" y="644525"/>
              <a:ext cx="1587" cy="3252788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Line 59"/>
            <p:cNvSpPr>
              <a:spLocks noChangeShapeType="1"/>
            </p:cNvSpPr>
            <p:nvPr/>
          </p:nvSpPr>
          <p:spPr bwMode="auto">
            <a:xfrm flipH="1">
              <a:off x="598488" y="3897313"/>
              <a:ext cx="3844925" cy="158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Line 60"/>
            <p:cNvSpPr>
              <a:spLocks noChangeShapeType="1"/>
            </p:cNvSpPr>
            <p:nvPr/>
          </p:nvSpPr>
          <p:spPr bwMode="auto">
            <a:xfrm flipV="1">
              <a:off x="598488" y="644525"/>
              <a:ext cx="1587" cy="32305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337175" y="3441700"/>
              <a:ext cx="3054350" cy="2949575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5484813" y="3101975"/>
              <a:ext cx="1703387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SUBROUTINE  H</a:t>
              </a:r>
              <a:endParaRPr lang="en-US" altLang="en-US" dirty="0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5507038" y="3522663"/>
              <a:ext cx="1250950" cy="25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Procedure 1</a:t>
              </a:r>
              <a:endParaRPr lang="en-US" altLang="en-US" dirty="0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5507038" y="3733800"/>
              <a:ext cx="12509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Procedure 2</a:t>
              </a:r>
              <a:endParaRPr lang="en-US" altLang="en-US" dirty="0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5507038" y="4224338"/>
              <a:ext cx="1346200" cy="25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If W equals X</a:t>
              </a:r>
              <a:endParaRPr lang="en-US" altLang="en-US" dirty="0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5507038" y="4435475"/>
              <a:ext cx="17081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   and Y equals Z</a:t>
              </a:r>
              <a:endParaRPr lang="en-US" altLang="en-US" dirty="0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5507038" y="4646613"/>
              <a:ext cx="1900237" cy="25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     Do Procedure 3</a:t>
              </a:r>
              <a:endParaRPr lang="en-US" altLang="en-US" dirty="0"/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5507038" y="4856163"/>
              <a:ext cx="2262187" cy="25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   else Do Procedure 4</a:t>
              </a:r>
              <a:endParaRPr lang="en-US" altLang="en-US" dirty="0"/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5484813" y="5160963"/>
              <a:ext cx="600075" cy="25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End if</a:t>
              </a:r>
              <a:endParaRPr lang="en-US" altLang="en-US" dirty="0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5484813" y="5372100"/>
              <a:ext cx="12509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Procedure 3</a:t>
              </a:r>
              <a:endParaRPr lang="en-US" altLang="en-US" dirty="0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5484813" y="5559425"/>
              <a:ext cx="12509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Procedure 4</a:t>
              </a:r>
              <a:endParaRPr lang="en-US" altLang="en-US" dirty="0"/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5484813" y="5768975"/>
              <a:ext cx="1608137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End Subroutine</a:t>
              </a:r>
              <a:endParaRPr lang="en-US" altLang="en-US" dirty="0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484813" y="5980113"/>
              <a:ext cx="695325" cy="25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700" dirty="0">
                  <a:solidFill>
                    <a:srgbClr val="000000"/>
                  </a:solidFill>
                </a:rPr>
                <a:t>Return</a:t>
              </a:r>
              <a:endParaRPr lang="en-US" altLang="en-US" dirty="0"/>
            </a:p>
          </p:txBody>
        </p:sp>
        <p:sp>
          <p:nvSpPr>
            <p:cNvPr id="75" name="Arc 74"/>
            <p:cNvSpPr>
              <a:spLocks/>
            </p:cNvSpPr>
            <p:nvPr/>
          </p:nvSpPr>
          <p:spPr bwMode="auto">
            <a:xfrm>
              <a:off x="5100638" y="3300413"/>
              <a:ext cx="282575" cy="165100"/>
            </a:xfrm>
            <a:custGeom>
              <a:avLst/>
              <a:gdLst>
                <a:gd name="T0" fmla="*/ 10466 w 21600"/>
                <a:gd name="T1" fmla="*/ 165100 h 11646"/>
                <a:gd name="T2" fmla="*/ 10466 w 21600"/>
                <a:gd name="T3" fmla="*/ 0 h 11646"/>
                <a:gd name="T4" fmla="*/ 282575 w 21600"/>
                <a:gd name="T5" fmla="*/ 82550 h 116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1646" fill="none" extrusionOk="0">
                  <a:moveTo>
                    <a:pt x="799" y="11646"/>
                  </a:moveTo>
                  <a:cubicBezTo>
                    <a:pt x="269" y="9750"/>
                    <a:pt x="0" y="7791"/>
                    <a:pt x="0" y="5823"/>
                  </a:cubicBezTo>
                  <a:cubicBezTo>
                    <a:pt x="-1" y="3854"/>
                    <a:pt x="269" y="1895"/>
                    <a:pt x="799" y="-1"/>
                  </a:cubicBezTo>
                </a:path>
                <a:path w="21600" h="11646" stroke="0" extrusionOk="0">
                  <a:moveTo>
                    <a:pt x="799" y="11646"/>
                  </a:moveTo>
                  <a:cubicBezTo>
                    <a:pt x="269" y="9750"/>
                    <a:pt x="0" y="7791"/>
                    <a:pt x="0" y="5823"/>
                  </a:cubicBezTo>
                  <a:cubicBezTo>
                    <a:pt x="-1" y="3854"/>
                    <a:pt x="269" y="1895"/>
                    <a:pt x="799" y="-1"/>
                  </a:cubicBezTo>
                  <a:lnTo>
                    <a:pt x="21600" y="5823"/>
                  </a:lnTo>
                  <a:lnTo>
                    <a:pt x="799" y="116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Line 75"/>
            <p:cNvSpPr>
              <a:spLocks noChangeShapeType="1"/>
            </p:cNvSpPr>
            <p:nvPr/>
          </p:nvSpPr>
          <p:spPr bwMode="auto">
            <a:xfrm>
              <a:off x="4127500" y="3382963"/>
              <a:ext cx="1063625" cy="1587"/>
            </a:xfrm>
            <a:prstGeom prst="line">
              <a:avLst/>
            </a:prstGeom>
            <a:noFill/>
            <a:ln w="460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Arc 76"/>
            <p:cNvSpPr>
              <a:spLocks/>
            </p:cNvSpPr>
            <p:nvPr/>
          </p:nvSpPr>
          <p:spPr bwMode="auto">
            <a:xfrm>
              <a:off x="4264025" y="3956050"/>
              <a:ext cx="153988" cy="241300"/>
            </a:xfrm>
            <a:custGeom>
              <a:avLst/>
              <a:gdLst>
                <a:gd name="T0" fmla="*/ 153988 w 14684"/>
                <a:gd name="T1" fmla="*/ 180252 h 21206"/>
                <a:gd name="T2" fmla="*/ 43059 w 14684"/>
                <a:gd name="T3" fmla="*/ 241300 h 21206"/>
                <a:gd name="T4" fmla="*/ 0 w 14684"/>
                <a:gd name="T5" fmla="*/ 0 h 212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684" h="21206" fill="none" extrusionOk="0">
                  <a:moveTo>
                    <a:pt x="14684" y="15841"/>
                  </a:moveTo>
                  <a:cubicBezTo>
                    <a:pt x="11727" y="18581"/>
                    <a:pt x="8063" y="20439"/>
                    <a:pt x="4106" y="21206"/>
                  </a:cubicBezTo>
                </a:path>
                <a:path w="14684" h="21206" stroke="0" extrusionOk="0">
                  <a:moveTo>
                    <a:pt x="14684" y="15841"/>
                  </a:moveTo>
                  <a:cubicBezTo>
                    <a:pt x="11727" y="18581"/>
                    <a:pt x="8063" y="20439"/>
                    <a:pt x="4106" y="21206"/>
                  </a:cubicBezTo>
                  <a:lnTo>
                    <a:pt x="0" y="0"/>
                  </a:lnTo>
                  <a:lnTo>
                    <a:pt x="14684" y="158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" name="Line 77"/>
            <p:cNvSpPr>
              <a:spLocks noChangeShapeType="1"/>
            </p:cNvSpPr>
            <p:nvPr/>
          </p:nvSpPr>
          <p:spPr bwMode="auto">
            <a:xfrm flipH="1" flipV="1">
              <a:off x="4356100" y="4132263"/>
              <a:ext cx="949325" cy="1989137"/>
            </a:xfrm>
            <a:prstGeom prst="line">
              <a:avLst/>
            </a:prstGeom>
            <a:noFill/>
            <a:ln w="460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568658" y="182096"/>
            <a:ext cx="8837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Frame  plus Branch to a set of Subroutines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2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66" y="0"/>
            <a:ext cx="11459683" cy="695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ChangeArrowheads="1"/>
          </p:cNvSpPr>
          <p:nvPr/>
        </p:nvSpPr>
        <p:spPr bwMode="auto">
          <a:xfrm>
            <a:off x="0" y="457200"/>
            <a:ext cx="12049760" cy="63571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037648" y="968058"/>
            <a:ext cx="3105150" cy="1222375"/>
          </a:xfrm>
          <a:prstGeom prst="rect">
            <a:avLst/>
          </a:prstGeom>
          <a:solidFill>
            <a:srgbClr val="FF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132898" y="979170"/>
            <a:ext cx="2187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Initial Qualifying Test</a:t>
            </a:r>
            <a:endParaRPr lang="en-US" alt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132898" y="1193483"/>
            <a:ext cx="73501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If.....</a:t>
            </a:r>
            <a:endParaRPr lang="en-US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132898" y="1407795"/>
            <a:ext cx="1274762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  And If....</a:t>
            </a:r>
            <a:endParaRPr lang="en-US" alt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132898" y="1620520"/>
            <a:ext cx="2824162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      Then  Go To String A</a:t>
            </a:r>
            <a:endParaRPr lang="en-US" altLang="en-US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132898" y="1834833"/>
            <a:ext cx="287496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          Else Go to String B</a:t>
            </a:r>
            <a:endParaRPr lang="en-US" altLang="en-US" dirty="0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H="1">
            <a:off x="3902710" y="2199958"/>
            <a:ext cx="1455738" cy="5984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507298" y="2392045"/>
            <a:ext cx="108743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 dirty="0">
                <a:solidFill>
                  <a:srgbClr val="000000"/>
                </a:solidFill>
              </a:rPr>
              <a:t>String A</a:t>
            </a:r>
            <a:endParaRPr lang="en-US" altLang="en-US" dirty="0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7631748" y="2285683"/>
            <a:ext cx="10874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 dirty="0">
                <a:solidFill>
                  <a:srgbClr val="000000"/>
                </a:solidFill>
              </a:rPr>
              <a:t>String B</a:t>
            </a:r>
            <a:endParaRPr lang="en-US" altLang="en-US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904048" y="4662170"/>
            <a:ext cx="13208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 dirty="0">
                <a:solidFill>
                  <a:srgbClr val="000000"/>
                </a:solidFill>
              </a:rPr>
              <a:t>String  A1</a:t>
            </a:r>
            <a:endParaRPr lang="en-US" altLang="en-US" dirty="0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4320223" y="4705033"/>
            <a:ext cx="124301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 dirty="0">
                <a:solidFill>
                  <a:srgbClr val="000000"/>
                </a:solidFill>
              </a:rPr>
              <a:t>String A2</a:t>
            </a:r>
            <a:endParaRPr lang="en-US" altLang="en-US" dirty="0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5964873" y="4705033"/>
            <a:ext cx="124301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 dirty="0">
                <a:solidFill>
                  <a:srgbClr val="000000"/>
                </a:solidFill>
              </a:rPr>
              <a:t>String B1</a:t>
            </a:r>
            <a:endParaRPr lang="en-US" altLang="en-US" dirty="0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8609648" y="4790758"/>
            <a:ext cx="124301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 dirty="0">
                <a:solidFill>
                  <a:srgbClr val="000000"/>
                </a:solidFill>
              </a:rPr>
              <a:t>String B2</a:t>
            </a:r>
            <a:endParaRPr lang="en-US" altLang="en-US" dirty="0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934209" y="2807970"/>
            <a:ext cx="3221037" cy="1179513"/>
          </a:xfrm>
          <a:prstGeom prst="rect">
            <a:avLst/>
          </a:prstGeom>
          <a:solidFill>
            <a:srgbClr val="FF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008823" y="2863533"/>
            <a:ext cx="272891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Secondary Qualifying Test</a:t>
            </a:r>
            <a:endParaRPr lang="en-US" altLang="en-US" dirty="0"/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2008823" y="3076258"/>
            <a:ext cx="73501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If.....</a:t>
            </a:r>
            <a:endParaRPr lang="en-US" altLang="en-US" dirty="0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2008823" y="3290570"/>
            <a:ext cx="1274762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  And If....</a:t>
            </a:r>
            <a:endParaRPr lang="en-US" altLang="en-US" dirty="0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2008823" y="3504883"/>
            <a:ext cx="294481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      Then  Go To String A1</a:t>
            </a:r>
            <a:endParaRPr lang="en-US" altLang="en-US" dirty="0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2008823" y="3719195"/>
            <a:ext cx="2995612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          Else Go to String A2</a:t>
            </a:r>
            <a:endParaRPr lang="en-US" altLang="en-US" dirty="0"/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6412548" y="2722245"/>
            <a:ext cx="3395662" cy="1223963"/>
          </a:xfrm>
          <a:prstGeom prst="rect">
            <a:avLst/>
          </a:prstGeom>
          <a:solidFill>
            <a:srgbClr val="FF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6506210" y="2777808"/>
            <a:ext cx="272891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Secondary Qualifying Test</a:t>
            </a:r>
            <a:endParaRPr lang="en-US" altLang="en-US" dirty="0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6506210" y="2992120"/>
            <a:ext cx="73501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If.....</a:t>
            </a:r>
            <a:endParaRPr lang="en-US" altLang="en-US" dirty="0"/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6506210" y="3204845"/>
            <a:ext cx="12747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  And If....</a:t>
            </a:r>
            <a:endParaRPr lang="en-US" altLang="en-US" dirty="0"/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6506210" y="3419158"/>
            <a:ext cx="294481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      Then  Go To String B1</a:t>
            </a:r>
            <a:endParaRPr lang="en-US" altLang="en-US" dirty="0"/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6506210" y="3612833"/>
            <a:ext cx="299561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          Else Go to String B2</a:t>
            </a:r>
            <a:endParaRPr lang="en-US" altLang="en-US" dirty="0"/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1892935" y="5141595"/>
            <a:ext cx="4021138" cy="1393825"/>
          </a:xfrm>
          <a:prstGeom prst="rect">
            <a:avLst/>
          </a:prstGeom>
          <a:solidFill>
            <a:srgbClr val="FF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1965960" y="5217795"/>
            <a:ext cx="271621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Execution  Qualifying Test</a:t>
            </a:r>
            <a:endParaRPr lang="en-US" altLang="en-US" dirty="0"/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1965960" y="5432108"/>
            <a:ext cx="73501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If.....</a:t>
            </a:r>
            <a:endParaRPr lang="en-US" altLang="en-US" dirty="0"/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1965960" y="5624195"/>
            <a:ext cx="12747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  And If....</a:t>
            </a:r>
            <a:endParaRPr lang="en-US" altLang="en-US" dirty="0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1965960" y="5838508"/>
            <a:ext cx="34004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 dirty="0">
                <a:solidFill>
                  <a:srgbClr val="000000"/>
                </a:solidFill>
              </a:rPr>
              <a:t>           Then  </a:t>
            </a:r>
            <a:r>
              <a:rPr lang="en-US" altLang="en-US" sz="1700" dirty="0" err="1">
                <a:solidFill>
                  <a:srgbClr val="000000"/>
                </a:solidFill>
              </a:rPr>
              <a:t>Perfom</a:t>
            </a:r>
            <a:r>
              <a:rPr lang="en-US" altLang="en-US" sz="1700" dirty="0">
                <a:solidFill>
                  <a:srgbClr val="000000"/>
                </a:solidFill>
              </a:rPr>
              <a:t> Routine A1A</a:t>
            </a:r>
            <a:endParaRPr lang="en-US" altLang="en-US" dirty="0"/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1965960" y="6052820"/>
            <a:ext cx="365601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               Else  Perfrom Routine A1B</a:t>
            </a:r>
            <a:endParaRPr lang="en-US" altLang="en-US"/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>
            <a:off x="5861685" y="2177733"/>
            <a:ext cx="1436688" cy="55562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6453823" y="5249545"/>
            <a:ext cx="3354387" cy="1308100"/>
          </a:xfrm>
          <a:prstGeom prst="rect">
            <a:avLst/>
          </a:prstGeom>
          <a:solidFill>
            <a:srgbClr val="FF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6549073" y="5324158"/>
            <a:ext cx="26558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Execution Qualifying Test</a:t>
            </a:r>
            <a:endParaRPr lang="en-US" altLang="en-US"/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6549073" y="5538470"/>
            <a:ext cx="735012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     If.....</a:t>
            </a:r>
            <a:endParaRPr lang="en-US" altLang="en-U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6549073" y="5752783"/>
            <a:ext cx="127476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       And If....</a:t>
            </a:r>
            <a:endParaRPr lang="en-US" altLang="en-US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6549073" y="5967095"/>
            <a:ext cx="25606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           Then Perfrom B2A</a:t>
            </a:r>
            <a:endParaRPr lang="en-US" altLang="en-US"/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6549073" y="6181408"/>
            <a:ext cx="273208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00">
                <a:solidFill>
                  <a:srgbClr val="000000"/>
                </a:solidFill>
              </a:rPr>
              <a:t>               Else Perform B2B</a:t>
            </a:r>
            <a:endParaRPr lang="en-US" altLang="en-US"/>
          </a:p>
        </p:txBody>
      </p:sp>
      <p:sp>
        <p:nvSpPr>
          <p:cNvPr id="41" name="Line 41"/>
          <p:cNvSpPr>
            <a:spLocks noChangeShapeType="1"/>
          </p:cNvSpPr>
          <p:nvPr/>
        </p:nvSpPr>
        <p:spPr bwMode="auto">
          <a:xfrm>
            <a:off x="7860348" y="3976370"/>
            <a:ext cx="625475" cy="1306513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2"/>
          <p:cNvSpPr>
            <a:spLocks noChangeShapeType="1"/>
          </p:cNvSpPr>
          <p:nvPr/>
        </p:nvSpPr>
        <p:spPr bwMode="auto">
          <a:xfrm flipH="1">
            <a:off x="2570798" y="3997008"/>
            <a:ext cx="833437" cy="1092200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43"/>
          <p:cNvSpPr>
            <a:spLocks noChangeShapeType="1"/>
          </p:cNvSpPr>
          <p:nvPr/>
        </p:nvSpPr>
        <p:spPr bwMode="auto">
          <a:xfrm>
            <a:off x="3924935" y="4062095"/>
            <a:ext cx="1311275" cy="747713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44"/>
          <p:cNvSpPr>
            <a:spLocks noChangeShapeType="1"/>
          </p:cNvSpPr>
          <p:nvPr/>
        </p:nvSpPr>
        <p:spPr bwMode="auto">
          <a:xfrm flipH="1">
            <a:off x="6798310" y="3827145"/>
            <a:ext cx="1060450" cy="982663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Rectangle 45"/>
          <p:cNvSpPr>
            <a:spLocks noChangeArrowheads="1"/>
          </p:cNvSpPr>
          <p:nvPr/>
        </p:nvSpPr>
        <p:spPr bwMode="auto">
          <a:xfrm>
            <a:off x="4402773" y="552133"/>
            <a:ext cx="25606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</a:rPr>
              <a:t>RULE STRUCTURE</a:t>
            </a:r>
            <a:endParaRPr lang="en-US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534160" y="35560"/>
            <a:ext cx="967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 Tree Structure for Storing and Accessing a Set of Rules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31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1174446" y="118534"/>
            <a:ext cx="8090505" cy="6553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499885" y="1085322"/>
            <a:ext cx="751709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Initial Qualifying TestIf.....And If...Then  Go To String A  Else Go to String B</a:t>
            </a:r>
            <a:endParaRPr lang="en-US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36385" y="1391709"/>
            <a:ext cx="1131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</a:rPr>
              <a:t>String A</a:t>
            </a:r>
            <a:endParaRPr lang="en-US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436385" y="3917422"/>
            <a:ext cx="11319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</a:rPr>
              <a:t>String B</a:t>
            </a:r>
            <a:endParaRPr lang="en-US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436384" y="2182284"/>
            <a:ext cx="12938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</a:rPr>
              <a:t>String A1</a:t>
            </a:r>
            <a:endParaRPr lang="en-US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457022" y="3049059"/>
            <a:ext cx="12938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</a:rPr>
              <a:t>String A2</a:t>
            </a:r>
            <a:endParaRPr lang="en-US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457022" y="4706409"/>
            <a:ext cx="12938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</a:rPr>
              <a:t>String B1</a:t>
            </a:r>
            <a:endParaRPr lang="en-US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436384" y="5650972"/>
            <a:ext cx="12938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</a:rPr>
              <a:t>String B2</a:t>
            </a:r>
            <a:endParaRPr lang="en-US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436385" y="1647297"/>
            <a:ext cx="7394814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Secondary Qualifying Test If.....And If... Then  Go To String A1  Else Go to</a:t>
            </a:r>
            <a:endParaRPr lang="en-US" alt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7686371" y="1647297"/>
            <a:ext cx="59489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436385" y="1875897"/>
            <a:ext cx="940256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String A2</a:t>
            </a:r>
            <a:endParaRPr lang="en-US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436384" y="2488672"/>
            <a:ext cx="6662769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Execution  Qualifying Test If.....And If....Then  Perfom Routine A1A</a:t>
            </a:r>
            <a:endParaRPr lang="en-US" altLang="en-US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36385" y="2691872"/>
            <a:ext cx="269187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Else  Perfrom Routine A1B</a:t>
            </a:r>
            <a:endParaRPr lang="en-US" altLang="en-US"/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2814335" y="372534"/>
            <a:ext cx="41840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</a:rPr>
              <a:t>RULE STORAGE STRUCTURE</a:t>
            </a:r>
            <a:endParaRPr lang="en-US" altLang="en-US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479246" y="729722"/>
            <a:ext cx="27645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</a:rPr>
              <a:t>INITIAL TEST CODE</a:t>
            </a:r>
            <a:endParaRPr lang="en-US" altLang="en-US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3419171" y="1393297"/>
            <a:ext cx="4571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Geneva"/>
              </a:rPr>
              <a:t> </a:t>
            </a:r>
            <a:endParaRPr lang="en-US" altLang="en-US"/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1479246" y="5930372"/>
            <a:ext cx="6662769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Execution  Qualifying Test If.....And If....Then  Perfom Routine A1A</a:t>
            </a:r>
            <a:endParaRPr lang="en-US" altLang="en-US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1479247" y="6160559"/>
            <a:ext cx="269187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Else  Perfrom Routine A1B</a:t>
            </a:r>
            <a:endParaRPr lang="en-US" altLang="en-US"/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1457022" y="4171422"/>
            <a:ext cx="739481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Secondary Qualifying Test If.....And If... Then  Go To String A1  Else Go to</a:t>
            </a:r>
            <a:endParaRPr lang="en-US" altLang="en-US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7686371" y="4171422"/>
            <a:ext cx="59489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1457021" y="4374622"/>
            <a:ext cx="94025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String A2</a:t>
            </a:r>
            <a:endParaRPr lang="en-US" altLang="en-US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1479246" y="4961997"/>
            <a:ext cx="6662769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Execution  Qualifying Test If.....And If....Then  Perfom Routine A1A</a:t>
            </a:r>
            <a:endParaRPr lang="en-US" altLang="en-US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1479247" y="5165197"/>
            <a:ext cx="269187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Else  Perfrom Routine A1B</a:t>
            </a:r>
            <a:endParaRPr lang="en-US" altLang="en-US"/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1479246" y="3355447"/>
            <a:ext cx="6662769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Execution  Qualifying Test If.....And If....Then  Perfom Routine A1A</a:t>
            </a:r>
            <a:endParaRPr lang="en-US" altLang="en-US"/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1479247" y="3558647"/>
            <a:ext cx="269187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>
                <a:solidFill>
                  <a:srgbClr val="000000"/>
                </a:solidFill>
              </a:rPr>
              <a:t>Else  Perfrom Routine A1B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2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2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40305"/>
            <a:ext cx="1204468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1027"/>
          <p:cNvGrpSpPr>
            <a:grpSpLocks/>
          </p:cNvGrpSpPr>
          <p:nvPr/>
        </p:nvGrpSpPr>
        <p:grpSpPr bwMode="auto">
          <a:xfrm>
            <a:off x="1988457" y="1151467"/>
            <a:ext cx="8839200" cy="5745163"/>
            <a:chOff x="329" y="1150"/>
            <a:chExt cx="5975" cy="3619"/>
          </a:xfrm>
        </p:grpSpPr>
        <p:sp>
          <p:nvSpPr>
            <p:cNvPr id="4" name="AutoShape 1028"/>
            <p:cNvSpPr>
              <a:spLocks noChangeArrowheads="1"/>
            </p:cNvSpPr>
            <p:nvPr/>
          </p:nvSpPr>
          <p:spPr bwMode="auto">
            <a:xfrm flipV="1">
              <a:off x="329" y="1150"/>
              <a:ext cx="5975" cy="20"/>
            </a:xfrm>
            <a:prstGeom prst="roundRect">
              <a:avLst>
                <a:gd name="adj" fmla="val 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" name="Group 1029"/>
            <p:cNvGrpSpPr>
              <a:grpSpLocks/>
            </p:cNvGrpSpPr>
            <p:nvPr/>
          </p:nvGrpSpPr>
          <p:grpSpPr bwMode="auto">
            <a:xfrm>
              <a:off x="4680" y="3610"/>
              <a:ext cx="1460" cy="1159"/>
              <a:chOff x="4680" y="3610"/>
              <a:chExt cx="1460" cy="1159"/>
            </a:xfrm>
          </p:grpSpPr>
          <p:sp>
            <p:nvSpPr>
              <p:cNvPr id="6" name="Freeform 1030"/>
              <p:cNvSpPr>
                <a:spLocks/>
              </p:cNvSpPr>
              <p:nvPr/>
            </p:nvSpPr>
            <p:spPr bwMode="auto">
              <a:xfrm>
                <a:off x="5327" y="3610"/>
                <a:ext cx="509" cy="513"/>
              </a:xfrm>
              <a:custGeom>
                <a:avLst/>
                <a:gdLst>
                  <a:gd name="T0" fmla="*/ 318 w 509"/>
                  <a:gd name="T1" fmla="*/ 148 h 513"/>
                  <a:gd name="T2" fmla="*/ 286 w 509"/>
                  <a:gd name="T3" fmla="*/ 164 h 513"/>
                  <a:gd name="T4" fmla="*/ 254 w 509"/>
                  <a:gd name="T5" fmla="*/ 180 h 513"/>
                  <a:gd name="T6" fmla="*/ 210 w 509"/>
                  <a:gd name="T7" fmla="*/ 206 h 513"/>
                  <a:gd name="T8" fmla="*/ 139 w 509"/>
                  <a:gd name="T9" fmla="*/ 251 h 513"/>
                  <a:gd name="T10" fmla="*/ 79 w 509"/>
                  <a:gd name="T11" fmla="*/ 290 h 513"/>
                  <a:gd name="T12" fmla="*/ 55 w 509"/>
                  <a:gd name="T13" fmla="*/ 308 h 513"/>
                  <a:gd name="T14" fmla="*/ 15 w 509"/>
                  <a:gd name="T15" fmla="*/ 350 h 513"/>
                  <a:gd name="T16" fmla="*/ 18 w 509"/>
                  <a:gd name="T17" fmla="*/ 361 h 513"/>
                  <a:gd name="T18" fmla="*/ 20 w 509"/>
                  <a:gd name="T19" fmla="*/ 364 h 513"/>
                  <a:gd name="T20" fmla="*/ 24 w 509"/>
                  <a:gd name="T21" fmla="*/ 367 h 513"/>
                  <a:gd name="T22" fmla="*/ 10 w 509"/>
                  <a:gd name="T23" fmla="*/ 403 h 513"/>
                  <a:gd name="T24" fmla="*/ 25 w 509"/>
                  <a:gd name="T25" fmla="*/ 437 h 513"/>
                  <a:gd name="T26" fmla="*/ 17 w 509"/>
                  <a:gd name="T27" fmla="*/ 458 h 513"/>
                  <a:gd name="T28" fmla="*/ 34 w 509"/>
                  <a:gd name="T29" fmla="*/ 472 h 513"/>
                  <a:gd name="T30" fmla="*/ 53 w 509"/>
                  <a:gd name="T31" fmla="*/ 489 h 513"/>
                  <a:gd name="T32" fmla="*/ 75 w 509"/>
                  <a:gd name="T33" fmla="*/ 497 h 513"/>
                  <a:gd name="T34" fmla="*/ 108 w 509"/>
                  <a:gd name="T35" fmla="*/ 499 h 513"/>
                  <a:gd name="T36" fmla="*/ 139 w 509"/>
                  <a:gd name="T37" fmla="*/ 497 h 513"/>
                  <a:gd name="T38" fmla="*/ 164 w 509"/>
                  <a:gd name="T39" fmla="*/ 493 h 513"/>
                  <a:gd name="T40" fmla="*/ 228 w 509"/>
                  <a:gd name="T41" fmla="*/ 505 h 513"/>
                  <a:gd name="T42" fmla="*/ 287 w 509"/>
                  <a:gd name="T43" fmla="*/ 499 h 513"/>
                  <a:gd name="T44" fmla="*/ 291 w 509"/>
                  <a:gd name="T45" fmla="*/ 474 h 513"/>
                  <a:gd name="T46" fmla="*/ 293 w 509"/>
                  <a:gd name="T47" fmla="*/ 476 h 513"/>
                  <a:gd name="T48" fmla="*/ 300 w 509"/>
                  <a:gd name="T49" fmla="*/ 477 h 513"/>
                  <a:gd name="T50" fmla="*/ 305 w 509"/>
                  <a:gd name="T51" fmla="*/ 477 h 513"/>
                  <a:gd name="T52" fmla="*/ 314 w 509"/>
                  <a:gd name="T53" fmla="*/ 474 h 513"/>
                  <a:gd name="T54" fmla="*/ 311 w 509"/>
                  <a:gd name="T55" fmla="*/ 467 h 513"/>
                  <a:gd name="T56" fmla="*/ 304 w 509"/>
                  <a:gd name="T57" fmla="*/ 461 h 513"/>
                  <a:gd name="T58" fmla="*/ 293 w 509"/>
                  <a:gd name="T59" fmla="*/ 451 h 513"/>
                  <a:gd name="T60" fmla="*/ 272 w 509"/>
                  <a:gd name="T61" fmla="*/ 444 h 513"/>
                  <a:gd name="T62" fmla="*/ 256 w 509"/>
                  <a:gd name="T63" fmla="*/ 443 h 513"/>
                  <a:gd name="T64" fmla="*/ 238 w 509"/>
                  <a:gd name="T65" fmla="*/ 435 h 513"/>
                  <a:gd name="T66" fmla="*/ 183 w 509"/>
                  <a:gd name="T67" fmla="*/ 415 h 513"/>
                  <a:gd name="T68" fmla="*/ 138 w 509"/>
                  <a:gd name="T69" fmla="*/ 437 h 513"/>
                  <a:gd name="T70" fmla="*/ 115 w 509"/>
                  <a:gd name="T71" fmla="*/ 418 h 513"/>
                  <a:gd name="T72" fmla="*/ 110 w 509"/>
                  <a:gd name="T73" fmla="*/ 367 h 513"/>
                  <a:gd name="T74" fmla="*/ 149 w 509"/>
                  <a:gd name="T75" fmla="*/ 327 h 513"/>
                  <a:gd name="T76" fmla="*/ 198 w 509"/>
                  <a:gd name="T77" fmla="*/ 286 h 513"/>
                  <a:gd name="T78" fmla="*/ 235 w 509"/>
                  <a:gd name="T79" fmla="*/ 249 h 513"/>
                  <a:gd name="T80" fmla="*/ 236 w 509"/>
                  <a:gd name="T81" fmla="*/ 242 h 513"/>
                  <a:gd name="T82" fmla="*/ 237 w 509"/>
                  <a:gd name="T83" fmla="*/ 232 h 513"/>
                  <a:gd name="T84" fmla="*/ 246 w 509"/>
                  <a:gd name="T85" fmla="*/ 225 h 513"/>
                  <a:gd name="T86" fmla="*/ 258 w 509"/>
                  <a:gd name="T87" fmla="*/ 219 h 513"/>
                  <a:gd name="T88" fmla="*/ 269 w 509"/>
                  <a:gd name="T89" fmla="*/ 215 h 513"/>
                  <a:gd name="T90" fmla="*/ 310 w 509"/>
                  <a:gd name="T91" fmla="*/ 186 h 513"/>
                  <a:gd name="T92" fmla="*/ 366 w 509"/>
                  <a:gd name="T93" fmla="*/ 150 h 513"/>
                  <a:gd name="T94" fmla="*/ 377 w 509"/>
                  <a:gd name="T95" fmla="*/ 152 h 513"/>
                  <a:gd name="T96" fmla="*/ 494 w 509"/>
                  <a:gd name="T97" fmla="*/ 53 h 513"/>
                  <a:gd name="T98" fmla="*/ 493 w 509"/>
                  <a:gd name="T99" fmla="*/ 35 h 513"/>
                  <a:gd name="T100" fmla="*/ 477 w 509"/>
                  <a:gd name="T101" fmla="*/ 35 h 513"/>
                  <a:gd name="T102" fmla="*/ 440 w 509"/>
                  <a:gd name="T103" fmla="*/ 57 h 513"/>
                  <a:gd name="T104" fmla="*/ 447 w 509"/>
                  <a:gd name="T105" fmla="*/ 79 h 513"/>
                  <a:gd name="T106" fmla="*/ 347 w 509"/>
                  <a:gd name="T107" fmla="*/ 139 h 51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509" h="513">
                    <a:moveTo>
                      <a:pt x="328" y="143"/>
                    </a:moveTo>
                    <a:lnTo>
                      <a:pt x="327" y="144"/>
                    </a:lnTo>
                    <a:lnTo>
                      <a:pt x="325" y="145"/>
                    </a:lnTo>
                    <a:lnTo>
                      <a:pt x="321" y="147"/>
                    </a:lnTo>
                    <a:lnTo>
                      <a:pt x="318" y="148"/>
                    </a:lnTo>
                    <a:lnTo>
                      <a:pt x="312" y="151"/>
                    </a:lnTo>
                    <a:lnTo>
                      <a:pt x="307" y="154"/>
                    </a:lnTo>
                    <a:lnTo>
                      <a:pt x="300" y="157"/>
                    </a:lnTo>
                    <a:lnTo>
                      <a:pt x="294" y="160"/>
                    </a:lnTo>
                    <a:lnTo>
                      <a:pt x="286" y="164"/>
                    </a:lnTo>
                    <a:lnTo>
                      <a:pt x="279" y="168"/>
                    </a:lnTo>
                    <a:lnTo>
                      <a:pt x="272" y="171"/>
                    </a:lnTo>
                    <a:lnTo>
                      <a:pt x="266" y="174"/>
                    </a:lnTo>
                    <a:lnTo>
                      <a:pt x="259" y="177"/>
                    </a:lnTo>
                    <a:lnTo>
                      <a:pt x="254" y="180"/>
                    </a:lnTo>
                    <a:lnTo>
                      <a:pt x="248" y="183"/>
                    </a:lnTo>
                    <a:lnTo>
                      <a:pt x="244" y="185"/>
                    </a:lnTo>
                    <a:lnTo>
                      <a:pt x="234" y="191"/>
                    </a:lnTo>
                    <a:lnTo>
                      <a:pt x="223" y="198"/>
                    </a:lnTo>
                    <a:lnTo>
                      <a:pt x="210" y="206"/>
                    </a:lnTo>
                    <a:lnTo>
                      <a:pt x="197" y="214"/>
                    </a:lnTo>
                    <a:lnTo>
                      <a:pt x="182" y="223"/>
                    </a:lnTo>
                    <a:lnTo>
                      <a:pt x="168" y="232"/>
                    </a:lnTo>
                    <a:lnTo>
                      <a:pt x="153" y="242"/>
                    </a:lnTo>
                    <a:lnTo>
                      <a:pt x="139" y="251"/>
                    </a:lnTo>
                    <a:lnTo>
                      <a:pt x="124" y="261"/>
                    </a:lnTo>
                    <a:lnTo>
                      <a:pt x="111" y="270"/>
                    </a:lnTo>
                    <a:lnTo>
                      <a:pt x="99" y="277"/>
                    </a:lnTo>
                    <a:lnTo>
                      <a:pt x="89" y="284"/>
                    </a:lnTo>
                    <a:lnTo>
                      <a:pt x="79" y="290"/>
                    </a:lnTo>
                    <a:lnTo>
                      <a:pt x="73" y="294"/>
                    </a:lnTo>
                    <a:lnTo>
                      <a:pt x="68" y="297"/>
                    </a:lnTo>
                    <a:lnTo>
                      <a:pt x="65" y="308"/>
                    </a:lnTo>
                    <a:lnTo>
                      <a:pt x="55" y="308"/>
                    </a:lnTo>
                    <a:lnTo>
                      <a:pt x="45" y="316"/>
                    </a:lnTo>
                    <a:lnTo>
                      <a:pt x="49" y="322"/>
                    </a:lnTo>
                    <a:lnTo>
                      <a:pt x="41" y="332"/>
                    </a:lnTo>
                    <a:lnTo>
                      <a:pt x="33" y="333"/>
                    </a:lnTo>
                    <a:lnTo>
                      <a:pt x="15" y="350"/>
                    </a:lnTo>
                    <a:lnTo>
                      <a:pt x="0" y="358"/>
                    </a:lnTo>
                    <a:lnTo>
                      <a:pt x="4" y="364"/>
                    </a:lnTo>
                    <a:lnTo>
                      <a:pt x="18" y="360"/>
                    </a:lnTo>
                    <a:lnTo>
                      <a:pt x="18" y="361"/>
                    </a:lnTo>
                    <a:lnTo>
                      <a:pt x="19" y="361"/>
                    </a:lnTo>
                    <a:lnTo>
                      <a:pt x="19" y="363"/>
                    </a:lnTo>
                    <a:lnTo>
                      <a:pt x="20" y="363"/>
                    </a:lnTo>
                    <a:lnTo>
                      <a:pt x="20" y="364"/>
                    </a:lnTo>
                    <a:lnTo>
                      <a:pt x="22" y="364"/>
                    </a:lnTo>
                    <a:lnTo>
                      <a:pt x="22" y="365"/>
                    </a:lnTo>
                    <a:lnTo>
                      <a:pt x="23" y="365"/>
                    </a:lnTo>
                    <a:lnTo>
                      <a:pt x="23" y="367"/>
                    </a:lnTo>
                    <a:lnTo>
                      <a:pt x="24" y="367"/>
                    </a:lnTo>
                    <a:lnTo>
                      <a:pt x="24" y="368"/>
                    </a:lnTo>
                    <a:lnTo>
                      <a:pt x="25" y="368"/>
                    </a:lnTo>
                    <a:lnTo>
                      <a:pt x="26" y="368"/>
                    </a:lnTo>
                    <a:lnTo>
                      <a:pt x="10" y="403"/>
                    </a:lnTo>
                    <a:lnTo>
                      <a:pt x="18" y="414"/>
                    </a:lnTo>
                    <a:lnTo>
                      <a:pt x="13" y="431"/>
                    </a:lnTo>
                    <a:lnTo>
                      <a:pt x="18" y="434"/>
                    </a:lnTo>
                    <a:lnTo>
                      <a:pt x="21" y="432"/>
                    </a:lnTo>
                    <a:lnTo>
                      <a:pt x="25" y="437"/>
                    </a:lnTo>
                    <a:lnTo>
                      <a:pt x="14" y="446"/>
                    </a:lnTo>
                    <a:lnTo>
                      <a:pt x="14" y="453"/>
                    </a:lnTo>
                    <a:lnTo>
                      <a:pt x="14" y="454"/>
                    </a:lnTo>
                    <a:lnTo>
                      <a:pt x="15" y="456"/>
                    </a:lnTo>
                    <a:lnTo>
                      <a:pt x="17" y="458"/>
                    </a:lnTo>
                    <a:lnTo>
                      <a:pt x="20" y="460"/>
                    </a:lnTo>
                    <a:lnTo>
                      <a:pt x="22" y="463"/>
                    </a:lnTo>
                    <a:lnTo>
                      <a:pt x="26" y="466"/>
                    </a:lnTo>
                    <a:lnTo>
                      <a:pt x="29" y="469"/>
                    </a:lnTo>
                    <a:lnTo>
                      <a:pt x="34" y="472"/>
                    </a:lnTo>
                    <a:lnTo>
                      <a:pt x="37" y="477"/>
                    </a:lnTo>
                    <a:lnTo>
                      <a:pt x="42" y="480"/>
                    </a:lnTo>
                    <a:lnTo>
                      <a:pt x="45" y="483"/>
                    </a:lnTo>
                    <a:lnTo>
                      <a:pt x="50" y="486"/>
                    </a:lnTo>
                    <a:lnTo>
                      <a:pt x="53" y="489"/>
                    </a:lnTo>
                    <a:lnTo>
                      <a:pt x="58" y="491"/>
                    </a:lnTo>
                    <a:lnTo>
                      <a:pt x="61" y="493"/>
                    </a:lnTo>
                    <a:lnTo>
                      <a:pt x="65" y="493"/>
                    </a:lnTo>
                    <a:lnTo>
                      <a:pt x="69" y="496"/>
                    </a:lnTo>
                    <a:lnTo>
                      <a:pt x="75" y="497"/>
                    </a:lnTo>
                    <a:lnTo>
                      <a:pt x="80" y="498"/>
                    </a:lnTo>
                    <a:lnTo>
                      <a:pt x="87" y="498"/>
                    </a:lnTo>
                    <a:lnTo>
                      <a:pt x="94" y="499"/>
                    </a:lnTo>
                    <a:lnTo>
                      <a:pt x="101" y="499"/>
                    </a:lnTo>
                    <a:lnTo>
                      <a:pt x="108" y="499"/>
                    </a:lnTo>
                    <a:lnTo>
                      <a:pt x="115" y="498"/>
                    </a:lnTo>
                    <a:lnTo>
                      <a:pt x="122" y="498"/>
                    </a:lnTo>
                    <a:lnTo>
                      <a:pt x="128" y="498"/>
                    </a:lnTo>
                    <a:lnTo>
                      <a:pt x="134" y="498"/>
                    </a:lnTo>
                    <a:lnTo>
                      <a:pt x="139" y="497"/>
                    </a:lnTo>
                    <a:lnTo>
                      <a:pt x="143" y="497"/>
                    </a:lnTo>
                    <a:lnTo>
                      <a:pt x="147" y="497"/>
                    </a:lnTo>
                    <a:lnTo>
                      <a:pt x="149" y="497"/>
                    </a:lnTo>
                    <a:lnTo>
                      <a:pt x="150" y="496"/>
                    </a:lnTo>
                    <a:lnTo>
                      <a:pt x="164" y="493"/>
                    </a:lnTo>
                    <a:lnTo>
                      <a:pt x="170" y="499"/>
                    </a:lnTo>
                    <a:lnTo>
                      <a:pt x="179" y="498"/>
                    </a:lnTo>
                    <a:lnTo>
                      <a:pt x="188" y="507"/>
                    </a:lnTo>
                    <a:lnTo>
                      <a:pt x="214" y="499"/>
                    </a:lnTo>
                    <a:lnTo>
                      <a:pt x="228" y="505"/>
                    </a:lnTo>
                    <a:lnTo>
                      <a:pt x="233" y="512"/>
                    </a:lnTo>
                    <a:lnTo>
                      <a:pt x="238" y="512"/>
                    </a:lnTo>
                    <a:lnTo>
                      <a:pt x="253" y="501"/>
                    </a:lnTo>
                    <a:lnTo>
                      <a:pt x="270" y="499"/>
                    </a:lnTo>
                    <a:lnTo>
                      <a:pt x="287" y="499"/>
                    </a:lnTo>
                    <a:lnTo>
                      <a:pt x="309" y="489"/>
                    </a:lnTo>
                    <a:lnTo>
                      <a:pt x="290" y="484"/>
                    </a:lnTo>
                    <a:lnTo>
                      <a:pt x="259" y="482"/>
                    </a:lnTo>
                    <a:lnTo>
                      <a:pt x="264" y="474"/>
                    </a:lnTo>
                    <a:lnTo>
                      <a:pt x="291" y="474"/>
                    </a:lnTo>
                    <a:lnTo>
                      <a:pt x="291" y="475"/>
                    </a:lnTo>
                    <a:lnTo>
                      <a:pt x="292" y="475"/>
                    </a:lnTo>
                    <a:lnTo>
                      <a:pt x="293" y="476"/>
                    </a:lnTo>
                    <a:lnTo>
                      <a:pt x="295" y="476"/>
                    </a:lnTo>
                    <a:lnTo>
                      <a:pt x="296" y="476"/>
                    </a:lnTo>
                    <a:lnTo>
                      <a:pt x="298" y="476"/>
                    </a:lnTo>
                    <a:lnTo>
                      <a:pt x="298" y="477"/>
                    </a:lnTo>
                    <a:lnTo>
                      <a:pt x="300" y="477"/>
                    </a:lnTo>
                    <a:lnTo>
                      <a:pt x="302" y="477"/>
                    </a:lnTo>
                    <a:lnTo>
                      <a:pt x="303" y="477"/>
                    </a:lnTo>
                    <a:lnTo>
                      <a:pt x="305" y="477"/>
                    </a:lnTo>
                    <a:lnTo>
                      <a:pt x="306" y="477"/>
                    </a:lnTo>
                    <a:lnTo>
                      <a:pt x="316" y="474"/>
                    </a:lnTo>
                    <a:lnTo>
                      <a:pt x="315" y="474"/>
                    </a:lnTo>
                    <a:lnTo>
                      <a:pt x="314" y="474"/>
                    </a:lnTo>
                    <a:lnTo>
                      <a:pt x="314" y="473"/>
                    </a:lnTo>
                    <a:lnTo>
                      <a:pt x="313" y="472"/>
                    </a:lnTo>
                    <a:lnTo>
                      <a:pt x="312" y="470"/>
                    </a:lnTo>
                    <a:lnTo>
                      <a:pt x="311" y="469"/>
                    </a:lnTo>
                    <a:lnTo>
                      <a:pt x="311" y="467"/>
                    </a:lnTo>
                    <a:lnTo>
                      <a:pt x="309" y="466"/>
                    </a:lnTo>
                    <a:lnTo>
                      <a:pt x="308" y="464"/>
                    </a:lnTo>
                    <a:lnTo>
                      <a:pt x="306" y="463"/>
                    </a:lnTo>
                    <a:lnTo>
                      <a:pt x="306" y="461"/>
                    </a:lnTo>
                    <a:lnTo>
                      <a:pt x="304" y="461"/>
                    </a:lnTo>
                    <a:lnTo>
                      <a:pt x="303" y="459"/>
                    </a:lnTo>
                    <a:lnTo>
                      <a:pt x="302" y="458"/>
                    </a:lnTo>
                    <a:lnTo>
                      <a:pt x="302" y="457"/>
                    </a:lnTo>
                    <a:lnTo>
                      <a:pt x="297" y="454"/>
                    </a:lnTo>
                    <a:lnTo>
                      <a:pt x="293" y="451"/>
                    </a:lnTo>
                    <a:lnTo>
                      <a:pt x="289" y="449"/>
                    </a:lnTo>
                    <a:lnTo>
                      <a:pt x="285" y="446"/>
                    </a:lnTo>
                    <a:lnTo>
                      <a:pt x="281" y="446"/>
                    </a:lnTo>
                    <a:lnTo>
                      <a:pt x="277" y="444"/>
                    </a:lnTo>
                    <a:lnTo>
                      <a:pt x="272" y="444"/>
                    </a:lnTo>
                    <a:lnTo>
                      <a:pt x="269" y="443"/>
                    </a:lnTo>
                    <a:lnTo>
                      <a:pt x="265" y="443"/>
                    </a:lnTo>
                    <a:lnTo>
                      <a:pt x="262" y="443"/>
                    </a:lnTo>
                    <a:lnTo>
                      <a:pt x="258" y="443"/>
                    </a:lnTo>
                    <a:lnTo>
                      <a:pt x="256" y="443"/>
                    </a:lnTo>
                    <a:lnTo>
                      <a:pt x="253" y="443"/>
                    </a:lnTo>
                    <a:lnTo>
                      <a:pt x="252" y="443"/>
                    </a:lnTo>
                    <a:lnTo>
                      <a:pt x="251" y="443"/>
                    </a:lnTo>
                    <a:lnTo>
                      <a:pt x="238" y="435"/>
                    </a:lnTo>
                    <a:lnTo>
                      <a:pt x="220" y="440"/>
                    </a:lnTo>
                    <a:lnTo>
                      <a:pt x="201" y="429"/>
                    </a:lnTo>
                    <a:lnTo>
                      <a:pt x="191" y="429"/>
                    </a:lnTo>
                    <a:lnTo>
                      <a:pt x="190" y="423"/>
                    </a:lnTo>
                    <a:lnTo>
                      <a:pt x="183" y="415"/>
                    </a:lnTo>
                    <a:lnTo>
                      <a:pt x="164" y="419"/>
                    </a:lnTo>
                    <a:lnTo>
                      <a:pt x="151" y="414"/>
                    </a:lnTo>
                    <a:lnTo>
                      <a:pt x="138" y="423"/>
                    </a:lnTo>
                    <a:lnTo>
                      <a:pt x="139" y="431"/>
                    </a:lnTo>
                    <a:lnTo>
                      <a:pt x="138" y="437"/>
                    </a:lnTo>
                    <a:lnTo>
                      <a:pt x="132" y="435"/>
                    </a:lnTo>
                    <a:lnTo>
                      <a:pt x="127" y="431"/>
                    </a:lnTo>
                    <a:lnTo>
                      <a:pt x="133" y="415"/>
                    </a:lnTo>
                    <a:lnTo>
                      <a:pt x="128" y="407"/>
                    </a:lnTo>
                    <a:lnTo>
                      <a:pt x="115" y="418"/>
                    </a:lnTo>
                    <a:lnTo>
                      <a:pt x="95" y="395"/>
                    </a:lnTo>
                    <a:lnTo>
                      <a:pt x="102" y="388"/>
                    </a:lnTo>
                    <a:lnTo>
                      <a:pt x="96" y="378"/>
                    </a:lnTo>
                    <a:lnTo>
                      <a:pt x="102" y="371"/>
                    </a:lnTo>
                    <a:lnTo>
                      <a:pt x="110" y="367"/>
                    </a:lnTo>
                    <a:lnTo>
                      <a:pt x="115" y="356"/>
                    </a:lnTo>
                    <a:lnTo>
                      <a:pt x="117" y="349"/>
                    </a:lnTo>
                    <a:lnTo>
                      <a:pt x="128" y="336"/>
                    </a:lnTo>
                    <a:lnTo>
                      <a:pt x="135" y="327"/>
                    </a:lnTo>
                    <a:lnTo>
                      <a:pt x="149" y="327"/>
                    </a:lnTo>
                    <a:lnTo>
                      <a:pt x="162" y="308"/>
                    </a:lnTo>
                    <a:lnTo>
                      <a:pt x="177" y="306"/>
                    </a:lnTo>
                    <a:lnTo>
                      <a:pt x="185" y="302"/>
                    </a:lnTo>
                    <a:lnTo>
                      <a:pt x="185" y="294"/>
                    </a:lnTo>
                    <a:lnTo>
                      <a:pt x="198" y="286"/>
                    </a:lnTo>
                    <a:lnTo>
                      <a:pt x="200" y="276"/>
                    </a:lnTo>
                    <a:lnTo>
                      <a:pt x="236" y="249"/>
                    </a:lnTo>
                    <a:lnTo>
                      <a:pt x="235" y="249"/>
                    </a:lnTo>
                    <a:lnTo>
                      <a:pt x="235" y="248"/>
                    </a:lnTo>
                    <a:lnTo>
                      <a:pt x="235" y="247"/>
                    </a:lnTo>
                    <a:lnTo>
                      <a:pt x="235" y="245"/>
                    </a:lnTo>
                    <a:lnTo>
                      <a:pt x="235" y="244"/>
                    </a:lnTo>
                    <a:lnTo>
                      <a:pt x="236" y="242"/>
                    </a:lnTo>
                    <a:lnTo>
                      <a:pt x="236" y="240"/>
                    </a:lnTo>
                    <a:lnTo>
                      <a:pt x="236" y="238"/>
                    </a:lnTo>
                    <a:lnTo>
                      <a:pt x="236" y="236"/>
                    </a:lnTo>
                    <a:lnTo>
                      <a:pt x="237" y="234"/>
                    </a:lnTo>
                    <a:lnTo>
                      <a:pt x="237" y="232"/>
                    </a:lnTo>
                    <a:lnTo>
                      <a:pt x="239" y="231"/>
                    </a:lnTo>
                    <a:lnTo>
                      <a:pt x="240" y="229"/>
                    </a:lnTo>
                    <a:lnTo>
                      <a:pt x="242" y="226"/>
                    </a:lnTo>
                    <a:lnTo>
                      <a:pt x="244" y="226"/>
                    </a:lnTo>
                    <a:lnTo>
                      <a:pt x="246" y="225"/>
                    </a:lnTo>
                    <a:lnTo>
                      <a:pt x="248" y="223"/>
                    </a:lnTo>
                    <a:lnTo>
                      <a:pt x="251" y="221"/>
                    </a:lnTo>
                    <a:lnTo>
                      <a:pt x="253" y="221"/>
                    </a:lnTo>
                    <a:lnTo>
                      <a:pt x="256" y="220"/>
                    </a:lnTo>
                    <a:lnTo>
                      <a:pt x="258" y="219"/>
                    </a:lnTo>
                    <a:lnTo>
                      <a:pt x="261" y="217"/>
                    </a:lnTo>
                    <a:lnTo>
                      <a:pt x="263" y="217"/>
                    </a:lnTo>
                    <a:lnTo>
                      <a:pt x="265" y="216"/>
                    </a:lnTo>
                    <a:lnTo>
                      <a:pt x="266" y="216"/>
                    </a:lnTo>
                    <a:lnTo>
                      <a:pt x="269" y="215"/>
                    </a:lnTo>
                    <a:lnTo>
                      <a:pt x="271" y="214"/>
                    </a:lnTo>
                    <a:lnTo>
                      <a:pt x="272" y="213"/>
                    </a:lnTo>
                    <a:lnTo>
                      <a:pt x="310" y="186"/>
                    </a:lnTo>
                    <a:lnTo>
                      <a:pt x="352" y="167"/>
                    </a:lnTo>
                    <a:lnTo>
                      <a:pt x="360" y="159"/>
                    </a:lnTo>
                    <a:lnTo>
                      <a:pt x="366" y="164"/>
                    </a:lnTo>
                    <a:lnTo>
                      <a:pt x="369" y="158"/>
                    </a:lnTo>
                    <a:lnTo>
                      <a:pt x="366" y="150"/>
                    </a:lnTo>
                    <a:lnTo>
                      <a:pt x="413" y="130"/>
                    </a:lnTo>
                    <a:lnTo>
                      <a:pt x="420" y="121"/>
                    </a:lnTo>
                    <a:lnTo>
                      <a:pt x="430" y="121"/>
                    </a:lnTo>
                    <a:lnTo>
                      <a:pt x="422" y="130"/>
                    </a:lnTo>
                    <a:lnTo>
                      <a:pt x="377" y="152"/>
                    </a:lnTo>
                    <a:lnTo>
                      <a:pt x="428" y="135"/>
                    </a:lnTo>
                    <a:lnTo>
                      <a:pt x="466" y="117"/>
                    </a:lnTo>
                    <a:lnTo>
                      <a:pt x="483" y="105"/>
                    </a:lnTo>
                    <a:lnTo>
                      <a:pt x="498" y="62"/>
                    </a:lnTo>
                    <a:lnTo>
                      <a:pt x="494" y="53"/>
                    </a:lnTo>
                    <a:lnTo>
                      <a:pt x="498" y="43"/>
                    </a:lnTo>
                    <a:lnTo>
                      <a:pt x="508" y="29"/>
                    </a:lnTo>
                    <a:lnTo>
                      <a:pt x="503" y="29"/>
                    </a:lnTo>
                    <a:lnTo>
                      <a:pt x="498" y="36"/>
                    </a:lnTo>
                    <a:lnTo>
                      <a:pt x="493" y="35"/>
                    </a:lnTo>
                    <a:lnTo>
                      <a:pt x="496" y="15"/>
                    </a:lnTo>
                    <a:lnTo>
                      <a:pt x="506" y="0"/>
                    </a:lnTo>
                    <a:lnTo>
                      <a:pt x="485" y="16"/>
                    </a:lnTo>
                    <a:lnTo>
                      <a:pt x="463" y="41"/>
                    </a:lnTo>
                    <a:lnTo>
                      <a:pt x="477" y="35"/>
                    </a:lnTo>
                    <a:lnTo>
                      <a:pt x="483" y="29"/>
                    </a:lnTo>
                    <a:lnTo>
                      <a:pt x="480" y="38"/>
                    </a:lnTo>
                    <a:lnTo>
                      <a:pt x="444" y="50"/>
                    </a:lnTo>
                    <a:lnTo>
                      <a:pt x="400" y="82"/>
                    </a:lnTo>
                    <a:lnTo>
                      <a:pt x="440" y="57"/>
                    </a:lnTo>
                    <a:lnTo>
                      <a:pt x="467" y="48"/>
                    </a:lnTo>
                    <a:lnTo>
                      <a:pt x="459" y="58"/>
                    </a:lnTo>
                    <a:lnTo>
                      <a:pt x="460" y="69"/>
                    </a:lnTo>
                    <a:lnTo>
                      <a:pt x="457" y="76"/>
                    </a:lnTo>
                    <a:lnTo>
                      <a:pt x="447" y="79"/>
                    </a:lnTo>
                    <a:lnTo>
                      <a:pt x="440" y="91"/>
                    </a:lnTo>
                    <a:lnTo>
                      <a:pt x="378" y="121"/>
                    </a:lnTo>
                    <a:lnTo>
                      <a:pt x="366" y="124"/>
                    </a:lnTo>
                    <a:lnTo>
                      <a:pt x="355" y="132"/>
                    </a:lnTo>
                    <a:lnTo>
                      <a:pt x="347" y="139"/>
                    </a:lnTo>
                    <a:lnTo>
                      <a:pt x="328" y="143"/>
                    </a:lnTo>
                  </a:path>
                </a:pathLst>
              </a:custGeom>
              <a:solidFill>
                <a:srgbClr val="C2004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1031"/>
              <p:cNvSpPr>
                <a:spLocks/>
              </p:cNvSpPr>
              <p:nvPr/>
            </p:nvSpPr>
            <p:spPr bwMode="auto">
              <a:xfrm>
                <a:off x="5288" y="3781"/>
                <a:ext cx="247" cy="207"/>
              </a:xfrm>
              <a:custGeom>
                <a:avLst/>
                <a:gdLst>
                  <a:gd name="T0" fmla="*/ 182 w 247"/>
                  <a:gd name="T1" fmla="*/ 27 h 207"/>
                  <a:gd name="T2" fmla="*/ 174 w 247"/>
                  <a:gd name="T3" fmla="*/ 33 h 207"/>
                  <a:gd name="T4" fmla="*/ 162 w 247"/>
                  <a:gd name="T5" fmla="*/ 43 h 207"/>
                  <a:gd name="T6" fmla="*/ 146 w 247"/>
                  <a:gd name="T7" fmla="*/ 55 h 207"/>
                  <a:gd name="T8" fmla="*/ 129 w 247"/>
                  <a:gd name="T9" fmla="*/ 69 h 207"/>
                  <a:gd name="T10" fmla="*/ 113 w 247"/>
                  <a:gd name="T11" fmla="*/ 81 h 207"/>
                  <a:gd name="T12" fmla="*/ 101 w 247"/>
                  <a:gd name="T13" fmla="*/ 91 h 207"/>
                  <a:gd name="T14" fmla="*/ 94 w 247"/>
                  <a:gd name="T15" fmla="*/ 97 h 207"/>
                  <a:gd name="T16" fmla="*/ 82 w 247"/>
                  <a:gd name="T17" fmla="*/ 103 h 207"/>
                  <a:gd name="T18" fmla="*/ 18 w 247"/>
                  <a:gd name="T19" fmla="*/ 157 h 207"/>
                  <a:gd name="T20" fmla="*/ 15 w 247"/>
                  <a:gd name="T21" fmla="*/ 164 h 207"/>
                  <a:gd name="T22" fmla="*/ 14 w 247"/>
                  <a:gd name="T23" fmla="*/ 166 h 207"/>
                  <a:gd name="T24" fmla="*/ 12 w 247"/>
                  <a:gd name="T25" fmla="*/ 168 h 207"/>
                  <a:gd name="T26" fmla="*/ 9 w 247"/>
                  <a:gd name="T27" fmla="*/ 171 h 207"/>
                  <a:gd name="T28" fmla="*/ 8 w 247"/>
                  <a:gd name="T29" fmla="*/ 176 h 207"/>
                  <a:gd name="T30" fmla="*/ 5 w 247"/>
                  <a:gd name="T31" fmla="*/ 179 h 207"/>
                  <a:gd name="T32" fmla="*/ 3 w 247"/>
                  <a:gd name="T33" fmla="*/ 182 h 207"/>
                  <a:gd name="T34" fmla="*/ 2 w 247"/>
                  <a:gd name="T35" fmla="*/ 185 h 207"/>
                  <a:gd name="T36" fmla="*/ 1 w 247"/>
                  <a:gd name="T37" fmla="*/ 187 h 207"/>
                  <a:gd name="T38" fmla="*/ 1 w 247"/>
                  <a:gd name="T39" fmla="*/ 190 h 207"/>
                  <a:gd name="T40" fmla="*/ 0 w 247"/>
                  <a:gd name="T41" fmla="*/ 193 h 207"/>
                  <a:gd name="T42" fmla="*/ 0 w 247"/>
                  <a:gd name="T43" fmla="*/ 196 h 207"/>
                  <a:gd name="T44" fmla="*/ 0 w 247"/>
                  <a:gd name="T45" fmla="*/ 200 h 207"/>
                  <a:gd name="T46" fmla="*/ 0 w 247"/>
                  <a:gd name="T47" fmla="*/ 203 h 207"/>
                  <a:gd name="T48" fmla="*/ 0 w 247"/>
                  <a:gd name="T49" fmla="*/ 205 h 207"/>
                  <a:gd name="T50" fmla="*/ 0 w 247"/>
                  <a:gd name="T51" fmla="*/ 206 h 207"/>
                  <a:gd name="T52" fmla="*/ 7 w 247"/>
                  <a:gd name="T53" fmla="*/ 185 h 207"/>
                  <a:gd name="T54" fmla="*/ 21 w 247"/>
                  <a:gd name="T55" fmla="*/ 159 h 207"/>
                  <a:gd name="T56" fmla="*/ 87 w 247"/>
                  <a:gd name="T57" fmla="*/ 111 h 207"/>
                  <a:gd name="T58" fmla="*/ 102 w 247"/>
                  <a:gd name="T59" fmla="*/ 103 h 207"/>
                  <a:gd name="T60" fmla="*/ 208 w 247"/>
                  <a:gd name="T61" fmla="*/ 25 h 207"/>
                  <a:gd name="T62" fmla="*/ 226 w 247"/>
                  <a:gd name="T63" fmla="*/ 11 h 207"/>
                  <a:gd name="T64" fmla="*/ 246 w 247"/>
                  <a:gd name="T65" fmla="*/ 0 h 207"/>
                  <a:gd name="T66" fmla="*/ 216 w 247"/>
                  <a:gd name="T67" fmla="*/ 10 h 207"/>
                  <a:gd name="T68" fmla="*/ 184 w 247"/>
                  <a:gd name="T69" fmla="*/ 25 h 20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47" h="207">
                    <a:moveTo>
                      <a:pt x="184" y="25"/>
                    </a:moveTo>
                    <a:lnTo>
                      <a:pt x="182" y="27"/>
                    </a:lnTo>
                    <a:lnTo>
                      <a:pt x="179" y="29"/>
                    </a:lnTo>
                    <a:lnTo>
                      <a:pt x="174" y="33"/>
                    </a:lnTo>
                    <a:lnTo>
                      <a:pt x="169" y="37"/>
                    </a:lnTo>
                    <a:lnTo>
                      <a:pt x="162" y="43"/>
                    </a:lnTo>
                    <a:lnTo>
                      <a:pt x="154" y="49"/>
                    </a:lnTo>
                    <a:lnTo>
                      <a:pt x="146" y="55"/>
                    </a:lnTo>
                    <a:lnTo>
                      <a:pt x="138" y="61"/>
                    </a:lnTo>
                    <a:lnTo>
                      <a:pt x="129" y="69"/>
                    </a:lnTo>
                    <a:lnTo>
                      <a:pt x="121" y="75"/>
                    </a:lnTo>
                    <a:lnTo>
                      <a:pt x="113" y="81"/>
                    </a:lnTo>
                    <a:lnTo>
                      <a:pt x="107" y="86"/>
                    </a:lnTo>
                    <a:lnTo>
                      <a:pt x="101" y="91"/>
                    </a:lnTo>
                    <a:lnTo>
                      <a:pt x="96" y="94"/>
                    </a:lnTo>
                    <a:lnTo>
                      <a:pt x="94" y="97"/>
                    </a:lnTo>
                    <a:lnTo>
                      <a:pt x="93" y="97"/>
                    </a:lnTo>
                    <a:lnTo>
                      <a:pt x="82" y="103"/>
                    </a:lnTo>
                    <a:lnTo>
                      <a:pt x="70" y="106"/>
                    </a:lnTo>
                    <a:lnTo>
                      <a:pt x="18" y="157"/>
                    </a:lnTo>
                    <a:lnTo>
                      <a:pt x="16" y="163"/>
                    </a:lnTo>
                    <a:lnTo>
                      <a:pt x="15" y="164"/>
                    </a:lnTo>
                    <a:lnTo>
                      <a:pt x="14" y="166"/>
                    </a:lnTo>
                    <a:lnTo>
                      <a:pt x="14" y="167"/>
                    </a:lnTo>
                    <a:lnTo>
                      <a:pt x="12" y="168"/>
                    </a:lnTo>
                    <a:lnTo>
                      <a:pt x="11" y="170"/>
                    </a:lnTo>
                    <a:lnTo>
                      <a:pt x="9" y="171"/>
                    </a:lnTo>
                    <a:lnTo>
                      <a:pt x="9" y="173"/>
                    </a:lnTo>
                    <a:lnTo>
                      <a:pt x="8" y="176"/>
                    </a:lnTo>
                    <a:lnTo>
                      <a:pt x="6" y="177"/>
                    </a:lnTo>
                    <a:lnTo>
                      <a:pt x="5" y="179"/>
                    </a:lnTo>
                    <a:lnTo>
                      <a:pt x="5" y="180"/>
                    </a:lnTo>
                    <a:lnTo>
                      <a:pt x="3" y="182"/>
                    </a:lnTo>
                    <a:lnTo>
                      <a:pt x="3" y="183"/>
                    </a:lnTo>
                    <a:lnTo>
                      <a:pt x="2" y="185"/>
                    </a:lnTo>
                    <a:lnTo>
                      <a:pt x="2" y="186"/>
                    </a:lnTo>
                    <a:lnTo>
                      <a:pt x="1" y="187"/>
                    </a:lnTo>
                    <a:lnTo>
                      <a:pt x="1" y="189"/>
                    </a:lnTo>
                    <a:lnTo>
                      <a:pt x="1" y="190"/>
                    </a:lnTo>
                    <a:lnTo>
                      <a:pt x="1" y="191"/>
                    </a:lnTo>
                    <a:lnTo>
                      <a:pt x="0" y="193"/>
                    </a:lnTo>
                    <a:lnTo>
                      <a:pt x="0" y="195"/>
                    </a:lnTo>
                    <a:lnTo>
                      <a:pt x="0" y="196"/>
                    </a:lnTo>
                    <a:lnTo>
                      <a:pt x="0" y="198"/>
                    </a:lnTo>
                    <a:lnTo>
                      <a:pt x="0" y="200"/>
                    </a:lnTo>
                    <a:lnTo>
                      <a:pt x="0" y="201"/>
                    </a:lnTo>
                    <a:lnTo>
                      <a:pt x="0" y="203"/>
                    </a:lnTo>
                    <a:lnTo>
                      <a:pt x="0" y="204"/>
                    </a:lnTo>
                    <a:lnTo>
                      <a:pt x="0" y="205"/>
                    </a:lnTo>
                    <a:lnTo>
                      <a:pt x="0" y="206"/>
                    </a:lnTo>
                    <a:lnTo>
                      <a:pt x="7" y="185"/>
                    </a:lnTo>
                    <a:lnTo>
                      <a:pt x="19" y="170"/>
                    </a:lnTo>
                    <a:lnTo>
                      <a:pt x="21" y="159"/>
                    </a:lnTo>
                    <a:lnTo>
                      <a:pt x="72" y="114"/>
                    </a:lnTo>
                    <a:lnTo>
                      <a:pt x="87" y="111"/>
                    </a:lnTo>
                    <a:lnTo>
                      <a:pt x="95" y="103"/>
                    </a:lnTo>
                    <a:lnTo>
                      <a:pt x="102" y="103"/>
                    </a:lnTo>
                    <a:lnTo>
                      <a:pt x="163" y="52"/>
                    </a:lnTo>
                    <a:lnTo>
                      <a:pt x="208" y="25"/>
                    </a:lnTo>
                    <a:lnTo>
                      <a:pt x="226" y="13"/>
                    </a:lnTo>
                    <a:lnTo>
                      <a:pt x="226" y="11"/>
                    </a:lnTo>
                    <a:lnTo>
                      <a:pt x="234" y="10"/>
                    </a:lnTo>
                    <a:lnTo>
                      <a:pt x="246" y="0"/>
                    </a:lnTo>
                    <a:lnTo>
                      <a:pt x="229" y="4"/>
                    </a:lnTo>
                    <a:lnTo>
                      <a:pt x="216" y="10"/>
                    </a:lnTo>
                    <a:lnTo>
                      <a:pt x="206" y="18"/>
                    </a:lnTo>
                    <a:lnTo>
                      <a:pt x="184" y="25"/>
                    </a:lnTo>
                  </a:path>
                </a:pathLst>
              </a:custGeom>
              <a:solidFill>
                <a:srgbClr val="82004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1032"/>
              <p:cNvSpPr>
                <a:spLocks/>
              </p:cNvSpPr>
              <p:nvPr/>
            </p:nvSpPr>
            <p:spPr bwMode="auto">
              <a:xfrm>
                <a:off x="5616" y="4099"/>
                <a:ext cx="36" cy="52"/>
              </a:xfrm>
              <a:custGeom>
                <a:avLst/>
                <a:gdLst>
                  <a:gd name="T0" fmla="*/ 16 w 36"/>
                  <a:gd name="T1" fmla="*/ 24 h 52"/>
                  <a:gd name="T2" fmla="*/ 8 w 36"/>
                  <a:gd name="T3" fmla="*/ 28 h 52"/>
                  <a:gd name="T4" fmla="*/ 8 w 36"/>
                  <a:gd name="T5" fmla="*/ 40 h 52"/>
                  <a:gd name="T6" fmla="*/ 4 w 36"/>
                  <a:gd name="T7" fmla="*/ 50 h 52"/>
                  <a:gd name="T8" fmla="*/ 0 w 36"/>
                  <a:gd name="T9" fmla="*/ 51 h 52"/>
                  <a:gd name="T10" fmla="*/ 9 w 36"/>
                  <a:gd name="T11" fmla="*/ 51 h 52"/>
                  <a:gd name="T12" fmla="*/ 35 w 36"/>
                  <a:gd name="T13" fmla="*/ 37 h 52"/>
                  <a:gd name="T14" fmla="*/ 34 w 36"/>
                  <a:gd name="T15" fmla="*/ 7 h 52"/>
                  <a:gd name="T16" fmla="*/ 25 w 36"/>
                  <a:gd name="T17" fmla="*/ 0 h 52"/>
                  <a:gd name="T18" fmla="*/ 17 w 36"/>
                  <a:gd name="T19" fmla="*/ 3 h 52"/>
                  <a:gd name="T20" fmla="*/ 13 w 36"/>
                  <a:gd name="T21" fmla="*/ 15 h 52"/>
                  <a:gd name="T22" fmla="*/ 16 w 36"/>
                  <a:gd name="T23" fmla="*/ 22 h 52"/>
                  <a:gd name="T24" fmla="*/ 16 w 36"/>
                  <a:gd name="T25" fmla="*/ 24 h 52"/>
                  <a:gd name="T26" fmla="*/ 16 w 36"/>
                  <a:gd name="T27" fmla="*/ 24 h 5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6" h="52">
                    <a:moveTo>
                      <a:pt x="16" y="24"/>
                    </a:moveTo>
                    <a:lnTo>
                      <a:pt x="8" y="28"/>
                    </a:lnTo>
                    <a:lnTo>
                      <a:pt x="8" y="40"/>
                    </a:lnTo>
                    <a:lnTo>
                      <a:pt x="4" y="50"/>
                    </a:lnTo>
                    <a:lnTo>
                      <a:pt x="0" y="51"/>
                    </a:lnTo>
                    <a:lnTo>
                      <a:pt x="9" y="51"/>
                    </a:lnTo>
                    <a:lnTo>
                      <a:pt x="35" y="37"/>
                    </a:lnTo>
                    <a:lnTo>
                      <a:pt x="34" y="7"/>
                    </a:lnTo>
                    <a:lnTo>
                      <a:pt x="25" y="0"/>
                    </a:lnTo>
                    <a:lnTo>
                      <a:pt x="17" y="3"/>
                    </a:lnTo>
                    <a:lnTo>
                      <a:pt x="13" y="15"/>
                    </a:lnTo>
                    <a:lnTo>
                      <a:pt x="16" y="22"/>
                    </a:lnTo>
                    <a:lnTo>
                      <a:pt x="16" y="24"/>
                    </a:lnTo>
                  </a:path>
                </a:pathLst>
              </a:custGeom>
              <a:solidFill>
                <a:srgbClr val="006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1033"/>
              <p:cNvSpPr>
                <a:spLocks/>
              </p:cNvSpPr>
              <p:nvPr/>
            </p:nvSpPr>
            <p:spPr bwMode="auto">
              <a:xfrm>
                <a:off x="5311" y="4015"/>
                <a:ext cx="19" cy="39"/>
              </a:xfrm>
              <a:custGeom>
                <a:avLst/>
                <a:gdLst>
                  <a:gd name="T0" fmla="*/ 15 w 19"/>
                  <a:gd name="T1" fmla="*/ 4 h 39"/>
                  <a:gd name="T2" fmla="*/ 14 w 19"/>
                  <a:gd name="T3" fmla="*/ 4 h 39"/>
                  <a:gd name="T4" fmla="*/ 14 w 19"/>
                  <a:gd name="T5" fmla="*/ 4 h 39"/>
                  <a:gd name="T6" fmla="*/ 13 w 19"/>
                  <a:gd name="T7" fmla="*/ 4 h 39"/>
                  <a:gd name="T8" fmla="*/ 13 w 19"/>
                  <a:gd name="T9" fmla="*/ 4 h 39"/>
                  <a:gd name="T10" fmla="*/ 12 w 19"/>
                  <a:gd name="T11" fmla="*/ 4 h 39"/>
                  <a:gd name="T12" fmla="*/ 12 w 19"/>
                  <a:gd name="T13" fmla="*/ 4 h 39"/>
                  <a:gd name="T14" fmla="*/ 10 w 19"/>
                  <a:gd name="T15" fmla="*/ 4 h 39"/>
                  <a:gd name="T16" fmla="*/ 10 w 19"/>
                  <a:gd name="T17" fmla="*/ 2 h 39"/>
                  <a:gd name="T18" fmla="*/ 9 w 19"/>
                  <a:gd name="T19" fmla="*/ 2 h 39"/>
                  <a:gd name="T20" fmla="*/ 8 w 19"/>
                  <a:gd name="T21" fmla="*/ 2 h 39"/>
                  <a:gd name="T22" fmla="*/ 7 w 19"/>
                  <a:gd name="T23" fmla="*/ 2 h 39"/>
                  <a:gd name="T24" fmla="*/ 7 w 19"/>
                  <a:gd name="T25" fmla="*/ 1 h 39"/>
                  <a:gd name="T26" fmla="*/ 5 w 19"/>
                  <a:gd name="T27" fmla="*/ 1 h 39"/>
                  <a:gd name="T28" fmla="*/ 5 w 19"/>
                  <a:gd name="T29" fmla="*/ 1 h 39"/>
                  <a:gd name="T30" fmla="*/ 4 w 19"/>
                  <a:gd name="T31" fmla="*/ 1 h 39"/>
                  <a:gd name="T32" fmla="*/ 4 w 19"/>
                  <a:gd name="T33" fmla="*/ 0 h 39"/>
                  <a:gd name="T34" fmla="*/ 3 w 19"/>
                  <a:gd name="T35" fmla="*/ 1 h 39"/>
                  <a:gd name="T36" fmla="*/ 3 w 19"/>
                  <a:gd name="T37" fmla="*/ 1 h 39"/>
                  <a:gd name="T38" fmla="*/ 3 w 19"/>
                  <a:gd name="T39" fmla="*/ 1 h 39"/>
                  <a:gd name="T40" fmla="*/ 3 w 19"/>
                  <a:gd name="T41" fmla="*/ 1 h 39"/>
                  <a:gd name="T42" fmla="*/ 1 w 19"/>
                  <a:gd name="T43" fmla="*/ 2 h 39"/>
                  <a:gd name="T44" fmla="*/ 1 w 19"/>
                  <a:gd name="T45" fmla="*/ 2 h 39"/>
                  <a:gd name="T46" fmla="*/ 1 w 19"/>
                  <a:gd name="T47" fmla="*/ 2 h 39"/>
                  <a:gd name="T48" fmla="*/ 1 w 19"/>
                  <a:gd name="T49" fmla="*/ 2 h 39"/>
                  <a:gd name="T50" fmla="*/ 0 w 19"/>
                  <a:gd name="T51" fmla="*/ 4 h 39"/>
                  <a:gd name="T52" fmla="*/ 0 w 19"/>
                  <a:gd name="T53" fmla="*/ 4 h 39"/>
                  <a:gd name="T54" fmla="*/ 0 w 19"/>
                  <a:gd name="T55" fmla="*/ 4 h 39"/>
                  <a:gd name="T56" fmla="*/ 0 w 19"/>
                  <a:gd name="T57" fmla="*/ 4 h 39"/>
                  <a:gd name="T58" fmla="*/ 0 w 19"/>
                  <a:gd name="T59" fmla="*/ 4 h 39"/>
                  <a:gd name="T60" fmla="*/ 0 w 19"/>
                  <a:gd name="T61" fmla="*/ 4 h 39"/>
                  <a:gd name="T62" fmla="*/ 0 w 19"/>
                  <a:gd name="T63" fmla="*/ 4 h 39"/>
                  <a:gd name="T64" fmla="*/ 0 w 19"/>
                  <a:gd name="T65" fmla="*/ 4 h 39"/>
                  <a:gd name="T66" fmla="*/ 2 w 19"/>
                  <a:gd name="T67" fmla="*/ 14 h 39"/>
                  <a:gd name="T68" fmla="*/ 10 w 19"/>
                  <a:gd name="T69" fmla="*/ 34 h 39"/>
                  <a:gd name="T70" fmla="*/ 18 w 19"/>
                  <a:gd name="T71" fmla="*/ 38 h 39"/>
                  <a:gd name="T72" fmla="*/ 12 w 19"/>
                  <a:gd name="T73" fmla="*/ 23 h 39"/>
                  <a:gd name="T74" fmla="*/ 10 w 19"/>
                  <a:gd name="T75" fmla="*/ 13 h 39"/>
                  <a:gd name="T76" fmla="*/ 15 w 19"/>
                  <a:gd name="T77" fmla="*/ 4 h 39"/>
                  <a:gd name="T78" fmla="*/ 15 w 19"/>
                  <a:gd name="T79" fmla="*/ 4 h 3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9" h="39">
                    <a:moveTo>
                      <a:pt x="15" y="4"/>
                    </a:moveTo>
                    <a:lnTo>
                      <a:pt x="14" y="4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2" y="14"/>
                    </a:lnTo>
                    <a:lnTo>
                      <a:pt x="10" y="34"/>
                    </a:lnTo>
                    <a:lnTo>
                      <a:pt x="18" y="38"/>
                    </a:lnTo>
                    <a:lnTo>
                      <a:pt x="12" y="23"/>
                    </a:lnTo>
                    <a:lnTo>
                      <a:pt x="10" y="13"/>
                    </a:lnTo>
                    <a:lnTo>
                      <a:pt x="15" y="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34"/>
              <p:cNvSpPr>
                <a:spLocks/>
              </p:cNvSpPr>
              <p:nvPr/>
            </p:nvSpPr>
            <p:spPr bwMode="auto">
              <a:xfrm>
                <a:off x="4680" y="4283"/>
                <a:ext cx="805" cy="486"/>
              </a:xfrm>
              <a:custGeom>
                <a:avLst/>
                <a:gdLst>
                  <a:gd name="T0" fmla="*/ 322 w 805"/>
                  <a:gd name="T1" fmla="*/ 232 h 486"/>
                  <a:gd name="T2" fmla="*/ 283 w 805"/>
                  <a:gd name="T3" fmla="*/ 272 h 486"/>
                  <a:gd name="T4" fmla="*/ 240 w 805"/>
                  <a:gd name="T5" fmla="*/ 312 h 486"/>
                  <a:gd name="T6" fmla="*/ 219 w 805"/>
                  <a:gd name="T7" fmla="*/ 326 h 486"/>
                  <a:gd name="T8" fmla="*/ 201 w 805"/>
                  <a:gd name="T9" fmla="*/ 335 h 486"/>
                  <a:gd name="T10" fmla="*/ 186 w 805"/>
                  <a:gd name="T11" fmla="*/ 342 h 486"/>
                  <a:gd name="T12" fmla="*/ 160 w 805"/>
                  <a:gd name="T13" fmla="*/ 374 h 486"/>
                  <a:gd name="T14" fmla="*/ 42 w 805"/>
                  <a:gd name="T15" fmla="*/ 457 h 486"/>
                  <a:gd name="T16" fmla="*/ 226 w 805"/>
                  <a:gd name="T17" fmla="*/ 439 h 486"/>
                  <a:gd name="T18" fmla="*/ 285 w 805"/>
                  <a:gd name="T19" fmla="*/ 379 h 486"/>
                  <a:gd name="T20" fmla="*/ 378 w 805"/>
                  <a:gd name="T21" fmla="*/ 274 h 486"/>
                  <a:gd name="T22" fmla="*/ 443 w 805"/>
                  <a:gd name="T23" fmla="*/ 227 h 486"/>
                  <a:gd name="T24" fmla="*/ 467 w 805"/>
                  <a:gd name="T25" fmla="*/ 214 h 486"/>
                  <a:gd name="T26" fmla="*/ 493 w 805"/>
                  <a:gd name="T27" fmla="*/ 200 h 486"/>
                  <a:gd name="T28" fmla="*/ 523 w 805"/>
                  <a:gd name="T29" fmla="*/ 185 h 486"/>
                  <a:gd name="T30" fmla="*/ 566 w 805"/>
                  <a:gd name="T31" fmla="*/ 171 h 486"/>
                  <a:gd name="T32" fmla="*/ 598 w 805"/>
                  <a:gd name="T33" fmla="*/ 163 h 486"/>
                  <a:gd name="T34" fmla="*/ 609 w 805"/>
                  <a:gd name="T35" fmla="*/ 148 h 486"/>
                  <a:gd name="T36" fmla="*/ 640 w 805"/>
                  <a:gd name="T37" fmla="*/ 141 h 486"/>
                  <a:gd name="T38" fmla="*/ 686 w 805"/>
                  <a:gd name="T39" fmla="*/ 114 h 486"/>
                  <a:gd name="T40" fmla="*/ 730 w 805"/>
                  <a:gd name="T41" fmla="*/ 88 h 486"/>
                  <a:gd name="T42" fmla="*/ 784 w 805"/>
                  <a:gd name="T43" fmla="*/ 50 h 486"/>
                  <a:gd name="T44" fmla="*/ 737 w 805"/>
                  <a:gd name="T45" fmla="*/ 4 h 486"/>
                  <a:gd name="T46" fmla="*/ 614 w 805"/>
                  <a:gd name="T47" fmla="*/ 58 h 486"/>
                  <a:gd name="T48" fmla="*/ 659 w 805"/>
                  <a:gd name="T49" fmla="*/ 9 h 486"/>
                  <a:gd name="T50" fmla="*/ 501 w 805"/>
                  <a:gd name="T51" fmla="*/ 88 h 486"/>
                  <a:gd name="T52" fmla="*/ 414 w 805"/>
                  <a:gd name="T53" fmla="*/ 96 h 486"/>
                  <a:gd name="T54" fmla="*/ 421 w 805"/>
                  <a:gd name="T55" fmla="*/ 118 h 486"/>
                  <a:gd name="T56" fmla="*/ 361 w 805"/>
                  <a:gd name="T57" fmla="*/ 210 h 486"/>
                  <a:gd name="T58" fmla="*/ 391 w 805"/>
                  <a:gd name="T59" fmla="*/ 202 h 486"/>
                  <a:gd name="T60" fmla="*/ 374 w 805"/>
                  <a:gd name="T61" fmla="*/ 255 h 486"/>
                  <a:gd name="T62" fmla="*/ 370 w 805"/>
                  <a:gd name="T63" fmla="*/ 262 h 486"/>
                  <a:gd name="T64" fmla="*/ 362 w 805"/>
                  <a:gd name="T65" fmla="*/ 273 h 486"/>
                  <a:gd name="T66" fmla="*/ 351 w 805"/>
                  <a:gd name="T67" fmla="*/ 283 h 486"/>
                  <a:gd name="T68" fmla="*/ 326 w 805"/>
                  <a:gd name="T69" fmla="*/ 298 h 486"/>
                  <a:gd name="T70" fmla="*/ 302 w 805"/>
                  <a:gd name="T71" fmla="*/ 310 h 486"/>
                  <a:gd name="T72" fmla="*/ 291 w 805"/>
                  <a:gd name="T73" fmla="*/ 305 h 486"/>
                  <a:gd name="T74" fmla="*/ 292 w 805"/>
                  <a:gd name="T75" fmla="*/ 301 h 486"/>
                  <a:gd name="T76" fmla="*/ 297 w 805"/>
                  <a:gd name="T77" fmla="*/ 290 h 486"/>
                  <a:gd name="T78" fmla="*/ 302 w 805"/>
                  <a:gd name="T79" fmla="*/ 280 h 486"/>
                  <a:gd name="T80" fmla="*/ 310 w 805"/>
                  <a:gd name="T81" fmla="*/ 273 h 486"/>
                  <a:gd name="T82" fmla="*/ 322 w 805"/>
                  <a:gd name="T83" fmla="*/ 264 h 486"/>
                  <a:gd name="T84" fmla="*/ 333 w 805"/>
                  <a:gd name="T85" fmla="*/ 256 h 486"/>
                  <a:gd name="T86" fmla="*/ 335 w 805"/>
                  <a:gd name="T87" fmla="*/ 249 h 486"/>
                  <a:gd name="T88" fmla="*/ 333 w 805"/>
                  <a:gd name="T89" fmla="*/ 242 h 486"/>
                  <a:gd name="T90" fmla="*/ 331 w 805"/>
                  <a:gd name="T91" fmla="*/ 237 h 486"/>
                  <a:gd name="T92" fmla="*/ 333 w 805"/>
                  <a:gd name="T93" fmla="*/ 230 h 486"/>
                  <a:gd name="T94" fmla="*/ 344 w 805"/>
                  <a:gd name="T95" fmla="*/ 223 h 486"/>
                  <a:gd name="T96" fmla="*/ 356 w 805"/>
                  <a:gd name="T97" fmla="*/ 215 h 486"/>
                  <a:gd name="T98" fmla="*/ 359 w 805"/>
                  <a:gd name="T99" fmla="*/ 212 h 486"/>
                  <a:gd name="T100" fmla="*/ 353 w 805"/>
                  <a:gd name="T101" fmla="*/ 214 h 486"/>
                  <a:gd name="T102" fmla="*/ 343 w 805"/>
                  <a:gd name="T103" fmla="*/ 217 h 486"/>
                  <a:gd name="T104" fmla="*/ 335 w 805"/>
                  <a:gd name="T105" fmla="*/ 218 h 48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805" h="486">
                    <a:moveTo>
                      <a:pt x="335" y="218"/>
                    </a:moveTo>
                    <a:lnTo>
                      <a:pt x="334" y="220"/>
                    </a:lnTo>
                    <a:lnTo>
                      <a:pt x="331" y="223"/>
                    </a:lnTo>
                    <a:lnTo>
                      <a:pt x="327" y="227"/>
                    </a:lnTo>
                    <a:lnTo>
                      <a:pt x="322" y="232"/>
                    </a:lnTo>
                    <a:lnTo>
                      <a:pt x="315" y="239"/>
                    </a:lnTo>
                    <a:lnTo>
                      <a:pt x="308" y="246"/>
                    </a:lnTo>
                    <a:lnTo>
                      <a:pt x="300" y="255"/>
                    </a:lnTo>
                    <a:lnTo>
                      <a:pt x="292" y="262"/>
                    </a:lnTo>
                    <a:lnTo>
                      <a:pt x="283" y="272"/>
                    </a:lnTo>
                    <a:lnTo>
                      <a:pt x="274" y="280"/>
                    </a:lnTo>
                    <a:lnTo>
                      <a:pt x="264" y="289"/>
                    </a:lnTo>
                    <a:lnTo>
                      <a:pt x="256" y="297"/>
                    </a:lnTo>
                    <a:lnTo>
                      <a:pt x="247" y="305"/>
                    </a:lnTo>
                    <a:lnTo>
                      <a:pt x="240" y="312"/>
                    </a:lnTo>
                    <a:lnTo>
                      <a:pt x="233" y="316"/>
                    </a:lnTo>
                    <a:lnTo>
                      <a:pt x="227" y="321"/>
                    </a:lnTo>
                    <a:lnTo>
                      <a:pt x="224" y="322"/>
                    </a:lnTo>
                    <a:lnTo>
                      <a:pt x="222" y="324"/>
                    </a:lnTo>
                    <a:lnTo>
                      <a:pt x="219" y="326"/>
                    </a:lnTo>
                    <a:lnTo>
                      <a:pt x="215" y="327"/>
                    </a:lnTo>
                    <a:lnTo>
                      <a:pt x="211" y="329"/>
                    </a:lnTo>
                    <a:lnTo>
                      <a:pt x="208" y="331"/>
                    </a:lnTo>
                    <a:lnTo>
                      <a:pt x="204" y="332"/>
                    </a:lnTo>
                    <a:lnTo>
                      <a:pt x="201" y="335"/>
                    </a:lnTo>
                    <a:lnTo>
                      <a:pt x="197" y="337"/>
                    </a:lnTo>
                    <a:lnTo>
                      <a:pt x="194" y="339"/>
                    </a:lnTo>
                    <a:lnTo>
                      <a:pt x="191" y="340"/>
                    </a:lnTo>
                    <a:lnTo>
                      <a:pt x="189" y="342"/>
                    </a:lnTo>
                    <a:lnTo>
                      <a:pt x="186" y="342"/>
                    </a:lnTo>
                    <a:lnTo>
                      <a:pt x="185" y="344"/>
                    </a:lnTo>
                    <a:lnTo>
                      <a:pt x="184" y="344"/>
                    </a:lnTo>
                    <a:lnTo>
                      <a:pt x="184" y="345"/>
                    </a:lnTo>
                    <a:lnTo>
                      <a:pt x="178" y="365"/>
                    </a:lnTo>
                    <a:lnTo>
                      <a:pt x="160" y="374"/>
                    </a:lnTo>
                    <a:lnTo>
                      <a:pt x="109" y="425"/>
                    </a:lnTo>
                    <a:lnTo>
                      <a:pt x="92" y="420"/>
                    </a:lnTo>
                    <a:lnTo>
                      <a:pt x="75" y="441"/>
                    </a:lnTo>
                    <a:lnTo>
                      <a:pt x="62" y="440"/>
                    </a:lnTo>
                    <a:lnTo>
                      <a:pt x="42" y="457"/>
                    </a:lnTo>
                    <a:lnTo>
                      <a:pt x="0" y="485"/>
                    </a:lnTo>
                    <a:lnTo>
                      <a:pt x="33" y="484"/>
                    </a:lnTo>
                    <a:lnTo>
                      <a:pt x="107" y="463"/>
                    </a:lnTo>
                    <a:lnTo>
                      <a:pt x="169" y="448"/>
                    </a:lnTo>
                    <a:lnTo>
                      <a:pt x="226" y="439"/>
                    </a:lnTo>
                    <a:lnTo>
                      <a:pt x="282" y="392"/>
                    </a:lnTo>
                    <a:lnTo>
                      <a:pt x="270" y="384"/>
                    </a:lnTo>
                    <a:lnTo>
                      <a:pt x="267" y="373"/>
                    </a:lnTo>
                    <a:lnTo>
                      <a:pt x="281" y="365"/>
                    </a:lnTo>
                    <a:lnTo>
                      <a:pt x="285" y="379"/>
                    </a:lnTo>
                    <a:lnTo>
                      <a:pt x="306" y="362"/>
                    </a:lnTo>
                    <a:lnTo>
                      <a:pt x="340" y="343"/>
                    </a:lnTo>
                    <a:lnTo>
                      <a:pt x="346" y="322"/>
                    </a:lnTo>
                    <a:lnTo>
                      <a:pt x="357" y="300"/>
                    </a:lnTo>
                    <a:lnTo>
                      <a:pt x="378" y="274"/>
                    </a:lnTo>
                    <a:lnTo>
                      <a:pt x="431" y="247"/>
                    </a:lnTo>
                    <a:lnTo>
                      <a:pt x="438" y="229"/>
                    </a:lnTo>
                    <a:lnTo>
                      <a:pt x="440" y="229"/>
                    </a:lnTo>
                    <a:lnTo>
                      <a:pt x="443" y="227"/>
                    </a:lnTo>
                    <a:lnTo>
                      <a:pt x="446" y="225"/>
                    </a:lnTo>
                    <a:lnTo>
                      <a:pt x="451" y="223"/>
                    </a:lnTo>
                    <a:lnTo>
                      <a:pt x="455" y="220"/>
                    </a:lnTo>
                    <a:lnTo>
                      <a:pt x="460" y="217"/>
                    </a:lnTo>
                    <a:lnTo>
                      <a:pt x="467" y="214"/>
                    </a:lnTo>
                    <a:lnTo>
                      <a:pt x="471" y="211"/>
                    </a:lnTo>
                    <a:lnTo>
                      <a:pt x="478" y="208"/>
                    </a:lnTo>
                    <a:lnTo>
                      <a:pt x="483" y="205"/>
                    </a:lnTo>
                    <a:lnTo>
                      <a:pt x="489" y="202"/>
                    </a:lnTo>
                    <a:lnTo>
                      <a:pt x="493" y="200"/>
                    </a:lnTo>
                    <a:lnTo>
                      <a:pt x="498" y="197"/>
                    </a:lnTo>
                    <a:lnTo>
                      <a:pt x="501" y="195"/>
                    </a:lnTo>
                    <a:lnTo>
                      <a:pt x="504" y="193"/>
                    </a:lnTo>
                    <a:lnTo>
                      <a:pt x="513" y="189"/>
                    </a:lnTo>
                    <a:lnTo>
                      <a:pt x="523" y="185"/>
                    </a:lnTo>
                    <a:lnTo>
                      <a:pt x="532" y="182"/>
                    </a:lnTo>
                    <a:lnTo>
                      <a:pt x="541" y="178"/>
                    </a:lnTo>
                    <a:lnTo>
                      <a:pt x="549" y="176"/>
                    </a:lnTo>
                    <a:lnTo>
                      <a:pt x="558" y="173"/>
                    </a:lnTo>
                    <a:lnTo>
                      <a:pt x="566" y="171"/>
                    </a:lnTo>
                    <a:lnTo>
                      <a:pt x="574" y="168"/>
                    </a:lnTo>
                    <a:lnTo>
                      <a:pt x="581" y="167"/>
                    </a:lnTo>
                    <a:lnTo>
                      <a:pt x="587" y="165"/>
                    </a:lnTo>
                    <a:lnTo>
                      <a:pt x="592" y="164"/>
                    </a:lnTo>
                    <a:lnTo>
                      <a:pt x="598" y="163"/>
                    </a:lnTo>
                    <a:lnTo>
                      <a:pt x="601" y="163"/>
                    </a:lnTo>
                    <a:lnTo>
                      <a:pt x="604" y="162"/>
                    </a:lnTo>
                    <a:lnTo>
                      <a:pt x="606" y="162"/>
                    </a:lnTo>
                    <a:lnTo>
                      <a:pt x="607" y="161"/>
                    </a:lnTo>
                    <a:lnTo>
                      <a:pt x="609" y="148"/>
                    </a:lnTo>
                    <a:lnTo>
                      <a:pt x="620" y="141"/>
                    </a:lnTo>
                    <a:lnTo>
                      <a:pt x="630" y="146"/>
                    </a:lnTo>
                    <a:lnTo>
                      <a:pt x="631" y="146"/>
                    </a:lnTo>
                    <a:lnTo>
                      <a:pt x="635" y="144"/>
                    </a:lnTo>
                    <a:lnTo>
                      <a:pt x="640" y="141"/>
                    </a:lnTo>
                    <a:lnTo>
                      <a:pt x="647" y="137"/>
                    </a:lnTo>
                    <a:lnTo>
                      <a:pt x="655" y="132"/>
                    </a:lnTo>
                    <a:lnTo>
                      <a:pt x="665" y="127"/>
                    </a:lnTo>
                    <a:lnTo>
                      <a:pt x="675" y="120"/>
                    </a:lnTo>
                    <a:lnTo>
                      <a:pt x="686" y="114"/>
                    </a:lnTo>
                    <a:lnTo>
                      <a:pt x="696" y="110"/>
                    </a:lnTo>
                    <a:lnTo>
                      <a:pt x="706" y="103"/>
                    </a:lnTo>
                    <a:lnTo>
                      <a:pt x="715" y="98"/>
                    </a:lnTo>
                    <a:lnTo>
                      <a:pt x="724" y="92"/>
                    </a:lnTo>
                    <a:lnTo>
                      <a:pt x="730" y="88"/>
                    </a:lnTo>
                    <a:lnTo>
                      <a:pt x="736" y="85"/>
                    </a:lnTo>
                    <a:lnTo>
                      <a:pt x="740" y="83"/>
                    </a:lnTo>
                    <a:lnTo>
                      <a:pt x="742" y="82"/>
                    </a:lnTo>
                    <a:lnTo>
                      <a:pt x="804" y="47"/>
                    </a:lnTo>
                    <a:lnTo>
                      <a:pt x="784" y="50"/>
                    </a:lnTo>
                    <a:lnTo>
                      <a:pt x="781" y="35"/>
                    </a:lnTo>
                    <a:lnTo>
                      <a:pt x="788" y="26"/>
                    </a:lnTo>
                    <a:lnTo>
                      <a:pt x="781" y="9"/>
                    </a:lnTo>
                    <a:lnTo>
                      <a:pt x="751" y="10"/>
                    </a:lnTo>
                    <a:lnTo>
                      <a:pt x="737" y="4"/>
                    </a:lnTo>
                    <a:lnTo>
                      <a:pt x="717" y="10"/>
                    </a:lnTo>
                    <a:lnTo>
                      <a:pt x="721" y="0"/>
                    </a:lnTo>
                    <a:lnTo>
                      <a:pt x="671" y="10"/>
                    </a:lnTo>
                    <a:lnTo>
                      <a:pt x="653" y="31"/>
                    </a:lnTo>
                    <a:lnTo>
                      <a:pt x="614" y="58"/>
                    </a:lnTo>
                    <a:lnTo>
                      <a:pt x="595" y="58"/>
                    </a:lnTo>
                    <a:lnTo>
                      <a:pt x="593" y="55"/>
                    </a:lnTo>
                    <a:lnTo>
                      <a:pt x="614" y="39"/>
                    </a:lnTo>
                    <a:lnTo>
                      <a:pt x="630" y="24"/>
                    </a:lnTo>
                    <a:lnTo>
                      <a:pt x="659" y="9"/>
                    </a:lnTo>
                    <a:lnTo>
                      <a:pt x="616" y="26"/>
                    </a:lnTo>
                    <a:lnTo>
                      <a:pt x="604" y="28"/>
                    </a:lnTo>
                    <a:lnTo>
                      <a:pt x="534" y="73"/>
                    </a:lnTo>
                    <a:lnTo>
                      <a:pt x="515" y="73"/>
                    </a:lnTo>
                    <a:lnTo>
                      <a:pt x="501" y="88"/>
                    </a:lnTo>
                    <a:lnTo>
                      <a:pt x="472" y="92"/>
                    </a:lnTo>
                    <a:lnTo>
                      <a:pt x="472" y="85"/>
                    </a:lnTo>
                    <a:lnTo>
                      <a:pt x="457" y="85"/>
                    </a:lnTo>
                    <a:lnTo>
                      <a:pt x="437" y="96"/>
                    </a:lnTo>
                    <a:lnTo>
                      <a:pt x="414" y="96"/>
                    </a:lnTo>
                    <a:lnTo>
                      <a:pt x="394" y="116"/>
                    </a:lnTo>
                    <a:lnTo>
                      <a:pt x="367" y="146"/>
                    </a:lnTo>
                    <a:lnTo>
                      <a:pt x="408" y="124"/>
                    </a:lnTo>
                    <a:lnTo>
                      <a:pt x="421" y="112"/>
                    </a:lnTo>
                    <a:lnTo>
                      <a:pt x="421" y="118"/>
                    </a:lnTo>
                    <a:lnTo>
                      <a:pt x="427" y="129"/>
                    </a:lnTo>
                    <a:lnTo>
                      <a:pt x="414" y="146"/>
                    </a:lnTo>
                    <a:lnTo>
                      <a:pt x="406" y="146"/>
                    </a:lnTo>
                    <a:lnTo>
                      <a:pt x="338" y="217"/>
                    </a:lnTo>
                    <a:lnTo>
                      <a:pt x="361" y="210"/>
                    </a:lnTo>
                    <a:lnTo>
                      <a:pt x="377" y="190"/>
                    </a:lnTo>
                    <a:lnTo>
                      <a:pt x="385" y="198"/>
                    </a:lnTo>
                    <a:lnTo>
                      <a:pt x="406" y="171"/>
                    </a:lnTo>
                    <a:lnTo>
                      <a:pt x="406" y="182"/>
                    </a:lnTo>
                    <a:lnTo>
                      <a:pt x="391" y="202"/>
                    </a:lnTo>
                    <a:lnTo>
                      <a:pt x="374" y="221"/>
                    </a:lnTo>
                    <a:lnTo>
                      <a:pt x="377" y="251"/>
                    </a:lnTo>
                    <a:lnTo>
                      <a:pt x="376" y="252"/>
                    </a:lnTo>
                    <a:lnTo>
                      <a:pt x="376" y="253"/>
                    </a:lnTo>
                    <a:lnTo>
                      <a:pt x="374" y="255"/>
                    </a:lnTo>
                    <a:lnTo>
                      <a:pt x="372" y="258"/>
                    </a:lnTo>
                    <a:lnTo>
                      <a:pt x="371" y="259"/>
                    </a:lnTo>
                    <a:lnTo>
                      <a:pt x="370" y="261"/>
                    </a:lnTo>
                    <a:lnTo>
                      <a:pt x="370" y="262"/>
                    </a:lnTo>
                    <a:lnTo>
                      <a:pt x="368" y="265"/>
                    </a:lnTo>
                    <a:lnTo>
                      <a:pt x="367" y="267"/>
                    </a:lnTo>
                    <a:lnTo>
                      <a:pt x="365" y="269"/>
                    </a:lnTo>
                    <a:lnTo>
                      <a:pt x="364" y="271"/>
                    </a:lnTo>
                    <a:lnTo>
                      <a:pt x="362" y="273"/>
                    </a:lnTo>
                    <a:lnTo>
                      <a:pt x="360" y="274"/>
                    </a:lnTo>
                    <a:lnTo>
                      <a:pt x="359" y="276"/>
                    </a:lnTo>
                    <a:lnTo>
                      <a:pt x="355" y="280"/>
                    </a:lnTo>
                    <a:lnTo>
                      <a:pt x="351" y="283"/>
                    </a:lnTo>
                    <a:lnTo>
                      <a:pt x="346" y="286"/>
                    </a:lnTo>
                    <a:lnTo>
                      <a:pt x="342" y="289"/>
                    </a:lnTo>
                    <a:lnTo>
                      <a:pt x="336" y="292"/>
                    </a:lnTo>
                    <a:lnTo>
                      <a:pt x="331" y="295"/>
                    </a:lnTo>
                    <a:lnTo>
                      <a:pt x="326" y="298"/>
                    </a:lnTo>
                    <a:lnTo>
                      <a:pt x="321" y="301"/>
                    </a:lnTo>
                    <a:lnTo>
                      <a:pt x="315" y="304"/>
                    </a:lnTo>
                    <a:lnTo>
                      <a:pt x="310" y="306"/>
                    </a:lnTo>
                    <a:lnTo>
                      <a:pt x="306" y="308"/>
                    </a:lnTo>
                    <a:lnTo>
                      <a:pt x="302" y="310"/>
                    </a:lnTo>
                    <a:lnTo>
                      <a:pt x="299" y="312"/>
                    </a:lnTo>
                    <a:lnTo>
                      <a:pt x="297" y="313"/>
                    </a:lnTo>
                    <a:lnTo>
                      <a:pt x="295" y="313"/>
                    </a:lnTo>
                    <a:lnTo>
                      <a:pt x="295" y="314"/>
                    </a:lnTo>
                    <a:lnTo>
                      <a:pt x="291" y="305"/>
                    </a:lnTo>
                    <a:lnTo>
                      <a:pt x="291" y="304"/>
                    </a:lnTo>
                    <a:lnTo>
                      <a:pt x="292" y="302"/>
                    </a:lnTo>
                    <a:lnTo>
                      <a:pt x="292" y="301"/>
                    </a:lnTo>
                    <a:lnTo>
                      <a:pt x="294" y="299"/>
                    </a:lnTo>
                    <a:lnTo>
                      <a:pt x="294" y="297"/>
                    </a:lnTo>
                    <a:lnTo>
                      <a:pt x="296" y="294"/>
                    </a:lnTo>
                    <a:lnTo>
                      <a:pt x="296" y="293"/>
                    </a:lnTo>
                    <a:lnTo>
                      <a:pt x="297" y="290"/>
                    </a:lnTo>
                    <a:lnTo>
                      <a:pt x="298" y="288"/>
                    </a:lnTo>
                    <a:lnTo>
                      <a:pt x="299" y="285"/>
                    </a:lnTo>
                    <a:lnTo>
                      <a:pt x="299" y="284"/>
                    </a:lnTo>
                    <a:lnTo>
                      <a:pt x="301" y="282"/>
                    </a:lnTo>
                    <a:lnTo>
                      <a:pt x="302" y="280"/>
                    </a:lnTo>
                    <a:lnTo>
                      <a:pt x="303" y="278"/>
                    </a:lnTo>
                    <a:lnTo>
                      <a:pt x="304" y="277"/>
                    </a:lnTo>
                    <a:lnTo>
                      <a:pt x="306" y="276"/>
                    </a:lnTo>
                    <a:lnTo>
                      <a:pt x="308" y="274"/>
                    </a:lnTo>
                    <a:lnTo>
                      <a:pt x="310" y="273"/>
                    </a:lnTo>
                    <a:lnTo>
                      <a:pt x="312" y="271"/>
                    </a:lnTo>
                    <a:lnTo>
                      <a:pt x="315" y="270"/>
                    </a:lnTo>
                    <a:lnTo>
                      <a:pt x="317" y="268"/>
                    </a:lnTo>
                    <a:lnTo>
                      <a:pt x="321" y="266"/>
                    </a:lnTo>
                    <a:lnTo>
                      <a:pt x="322" y="264"/>
                    </a:lnTo>
                    <a:lnTo>
                      <a:pt x="325" y="263"/>
                    </a:lnTo>
                    <a:lnTo>
                      <a:pt x="327" y="261"/>
                    </a:lnTo>
                    <a:lnTo>
                      <a:pt x="330" y="259"/>
                    </a:lnTo>
                    <a:lnTo>
                      <a:pt x="331" y="258"/>
                    </a:lnTo>
                    <a:lnTo>
                      <a:pt x="333" y="256"/>
                    </a:lnTo>
                    <a:lnTo>
                      <a:pt x="334" y="255"/>
                    </a:lnTo>
                    <a:lnTo>
                      <a:pt x="335" y="251"/>
                    </a:lnTo>
                    <a:lnTo>
                      <a:pt x="335" y="250"/>
                    </a:lnTo>
                    <a:lnTo>
                      <a:pt x="335" y="249"/>
                    </a:lnTo>
                    <a:lnTo>
                      <a:pt x="335" y="248"/>
                    </a:lnTo>
                    <a:lnTo>
                      <a:pt x="333" y="247"/>
                    </a:lnTo>
                    <a:lnTo>
                      <a:pt x="333" y="245"/>
                    </a:lnTo>
                    <a:lnTo>
                      <a:pt x="333" y="244"/>
                    </a:lnTo>
                    <a:lnTo>
                      <a:pt x="333" y="242"/>
                    </a:lnTo>
                    <a:lnTo>
                      <a:pt x="332" y="242"/>
                    </a:lnTo>
                    <a:lnTo>
                      <a:pt x="332" y="241"/>
                    </a:lnTo>
                    <a:lnTo>
                      <a:pt x="332" y="239"/>
                    </a:lnTo>
                    <a:lnTo>
                      <a:pt x="332" y="238"/>
                    </a:lnTo>
                    <a:lnTo>
                      <a:pt x="331" y="237"/>
                    </a:lnTo>
                    <a:lnTo>
                      <a:pt x="331" y="236"/>
                    </a:lnTo>
                    <a:lnTo>
                      <a:pt x="331" y="234"/>
                    </a:lnTo>
                    <a:lnTo>
                      <a:pt x="332" y="233"/>
                    </a:lnTo>
                    <a:lnTo>
                      <a:pt x="332" y="232"/>
                    </a:lnTo>
                    <a:lnTo>
                      <a:pt x="333" y="230"/>
                    </a:lnTo>
                    <a:lnTo>
                      <a:pt x="335" y="229"/>
                    </a:lnTo>
                    <a:lnTo>
                      <a:pt x="337" y="227"/>
                    </a:lnTo>
                    <a:lnTo>
                      <a:pt x="339" y="226"/>
                    </a:lnTo>
                    <a:lnTo>
                      <a:pt x="342" y="224"/>
                    </a:lnTo>
                    <a:lnTo>
                      <a:pt x="344" y="223"/>
                    </a:lnTo>
                    <a:lnTo>
                      <a:pt x="347" y="220"/>
                    </a:lnTo>
                    <a:lnTo>
                      <a:pt x="349" y="219"/>
                    </a:lnTo>
                    <a:lnTo>
                      <a:pt x="352" y="218"/>
                    </a:lnTo>
                    <a:lnTo>
                      <a:pt x="353" y="216"/>
                    </a:lnTo>
                    <a:lnTo>
                      <a:pt x="356" y="215"/>
                    </a:lnTo>
                    <a:lnTo>
                      <a:pt x="358" y="215"/>
                    </a:lnTo>
                    <a:lnTo>
                      <a:pt x="359" y="213"/>
                    </a:lnTo>
                    <a:lnTo>
                      <a:pt x="360" y="213"/>
                    </a:lnTo>
                    <a:lnTo>
                      <a:pt x="361" y="212"/>
                    </a:lnTo>
                    <a:lnTo>
                      <a:pt x="359" y="212"/>
                    </a:lnTo>
                    <a:lnTo>
                      <a:pt x="357" y="212"/>
                    </a:lnTo>
                    <a:lnTo>
                      <a:pt x="354" y="214"/>
                    </a:lnTo>
                    <a:lnTo>
                      <a:pt x="353" y="214"/>
                    </a:lnTo>
                    <a:lnTo>
                      <a:pt x="351" y="214"/>
                    </a:lnTo>
                    <a:lnTo>
                      <a:pt x="350" y="214"/>
                    </a:lnTo>
                    <a:lnTo>
                      <a:pt x="346" y="215"/>
                    </a:lnTo>
                    <a:lnTo>
                      <a:pt x="345" y="215"/>
                    </a:lnTo>
                    <a:lnTo>
                      <a:pt x="343" y="217"/>
                    </a:lnTo>
                    <a:lnTo>
                      <a:pt x="341" y="217"/>
                    </a:lnTo>
                    <a:lnTo>
                      <a:pt x="339" y="218"/>
                    </a:lnTo>
                    <a:lnTo>
                      <a:pt x="338" y="218"/>
                    </a:lnTo>
                    <a:lnTo>
                      <a:pt x="336" y="218"/>
                    </a:lnTo>
                    <a:lnTo>
                      <a:pt x="335" y="218"/>
                    </a:lnTo>
                  </a:path>
                </a:pathLst>
              </a:custGeom>
              <a:gradFill rotWithShape="0">
                <a:gsLst>
                  <a:gs pos="0">
                    <a:srgbClr val="820040"/>
                  </a:gs>
                  <a:gs pos="100000">
                    <a:srgbClr val="0000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035"/>
              <p:cNvSpPr>
                <a:spLocks/>
              </p:cNvSpPr>
              <p:nvPr/>
            </p:nvSpPr>
            <p:spPr bwMode="auto">
              <a:xfrm>
                <a:off x="5292" y="4259"/>
                <a:ext cx="679" cy="403"/>
              </a:xfrm>
              <a:custGeom>
                <a:avLst/>
                <a:gdLst>
                  <a:gd name="T0" fmla="*/ 247 w 679"/>
                  <a:gd name="T1" fmla="*/ 185 h 403"/>
                  <a:gd name="T2" fmla="*/ 225 w 679"/>
                  <a:gd name="T3" fmla="*/ 204 h 403"/>
                  <a:gd name="T4" fmla="*/ 199 w 679"/>
                  <a:gd name="T5" fmla="*/ 226 h 403"/>
                  <a:gd name="T6" fmla="*/ 183 w 679"/>
                  <a:gd name="T7" fmla="*/ 240 h 403"/>
                  <a:gd name="T8" fmla="*/ 167 w 679"/>
                  <a:gd name="T9" fmla="*/ 258 h 403"/>
                  <a:gd name="T10" fmla="*/ 153 w 679"/>
                  <a:gd name="T11" fmla="*/ 275 h 403"/>
                  <a:gd name="T12" fmla="*/ 132 w 679"/>
                  <a:gd name="T13" fmla="*/ 302 h 403"/>
                  <a:gd name="T14" fmla="*/ 38 w 679"/>
                  <a:gd name="T15" fmla="*/ 370 h 403"/>
                  <a:gd name="T16" fmla="*/ 88 w 679"/>
                  <a:gd name="T17" fmla="*/ 388 h 403"/>
                  <a:gd name="T18" fmla="*/ 231 w 679"/>
                  <a:gd name="T19" fmla="*/ 317 h 403"/>
                  <a:gd name="T20" fmla="*/ 251 w 679"/>
                  <a:gd name="T21" fmla="*/ 292 h 403"/>
                  <a:gd name="T22" fmla="*/ 355 w 679"/>
                  <a:gd name="T23" fmla="*/ 197 h 403"/>
                  <a:gd name="T24" fmla="*/ 367 w 679"/>
                  <a:gd name="T25" fmla="*/ 179 h 403"/>
                  <a:gd name="T26" fmla="*/ 387 w 679"/>
                  <a:gd name="T27" fmla="*/ 168 h 403"/>
                  <a:gd name="T28" fmla="*/ 409 w 679"/>
                  <a:gd name="T29" fmla="*/ 156 h 403"/>
                  <a:gd name="T30" fmla="*/ 437 w 679"/>
                  <a:gd name="T31" fmla="*/ 144 h 403"/>
                  <a:gd name="T32" fmla="*/ 472 w 679"/>
                  <a:gd name="T33" fmla="*/ 132 h 403"/>
                  <a:gd name="T34" fmla="*/ 494 w 679"/>
                  <a:gd name="T35" fmla="*/ 128 h 403"/>
                  <a:gd name="T36" fmla="*/ 510 w 679"/>
                  <a:gd name="T37" fmla="*/ 109 h 403"/>
                  <a:gd name="T38" fmla="*/ 523 w 679"/>
                  <a:gd name="T39" fmla="*/ 110 h 403"/>
                  <a:gd name="T40" fmla="*/ 537 w 679"/>
                  <a:gd name="T41" fmla="*/ 99 h 403"/>
                  <a:gd name="T42" fmla="*/ 552 w 679"/>
                  <a:gd name="T43" fmla="*/ 87 h 403"/>
                  <a:gd name="T44" fmla="*/ 569 w 679"/>
                  <a:gd name="T45" fmla="*/ 78 h 403"/>
                  <a:gd name="T46" fmla="*/ 598 w 679"/>
                  <a:gd name="T47" fmla="*/ 64 h 403"/>
                  <a:gd name="T48" fmla="*/ 622 w 679"/>
                  <a:gd name="T49" fmla="*/ 54 h 403"/>
                  <a:gd name="T50" fmla="*/ 624 w 679"/>
                  <a:gd name="T51" fmla="*/ 47 h 403"/>
                  <a:gd name="T52" fmla="*/ 573 w 679"/>
                  <a:gd name="T53" fmla="*/ 49 h 403"/>
                  <a:gd name="T54" fmla="*/ 505 w 679"/>
                  <a:gd name="T55" fmla="*/ 69 h 403"/>
                  <a:gd name="T56" fmla="*/ 503 w 679"/>
                  <a:gd name="T57" fmla="*/ 55 h 403"/>
                  <a:gd name="T58" fmla="*/ 488 w 679"/>
                  <a:gd name="T59" fmla="*/ 41 h 403"/>
                  <a:gd name="T60" fmla="*/ 506 w 679"/>
                  <a:gd name="T61" fmla="*/ 15 h 403"/>
                  <a:gd name="T62" fmla="*/ 388 w 679"/>
                  <a:gd name="T63" fmla="*/ 69 h 403"/>
                  <a:gd name="T64" fmla="*/ 324 w 679"/>
                  <a:gd name="T65" fmla="*/ 88 h 403"/>
                  <a:gd name="T66" fmla="*/ 351 w 679"/>
                  <a:gd name="T67" fmla="*/ 99 h 403"/>
                  <a:gd name="T68" fmla="*/ 310 w 679"/>
                  <a:gd name="T69" fmla="*/ 151 h 403"/>
                  <a:gd name="T70" fmla="*/ 307 w 679"/>
                  <a:gd name="T71" fmla="*/ 175 h 403"/>
                  <a:gd name="T72" fmla="*/ 307 w 679"/>
                  <a:gd name="T73" fmla="*/ 204 h 403"/>
                  <a:gd name="T74" fmla="*/ 302 w 679"/>
                  <a:gd name="T75" fmla="*/ 212 h 403"/>
                  <a:gd name="T76" fmla="*/ 297 w 679"/>
                  <a:gd name="T77" fmla="*/ 220 h 403"/>
                  <a:gd name="T78" fmla="*/ 284 w 679"/>
                  <a:gd name="T79" fmla="*/ 230 h 403"/>
                  <a:gd name="T80" fmla="*/ 263 w 679"/>
                  <a:gd name="T81" fmla="*/ 242 h 403"/>
                  <a:gd name="T82" fmla="*/ 245 w 679"/>
                  <a:gd name="T83" fmla="*/ 251 h 403"/>
                  <a:gd name="T84" fmla="*/ 240 w 679"/>
                  <a:gd name="T85" fmla="*/ 244 h 403"/>
                  <a:gd name="T86" fmla="*/ 241 w 679"/>
                  <a:gd name="T87" fmla="*/ 239 h 403"/>
                  <a:gd name="T88" fmla="*/ 244 w 679"/>
                  <a:gd name="T89" fmla="*/ 231 h 403"/>
                  <a:gd name="T90" fmla="*/ 249 w 679"/>
                  <a:gd name="T91" fmla="*/ 223 h 403"/>
                  <a:gd name="T92" fmla="*/ 256 w 679"/>
                  <a:gd name="T93" fmla="*/ 217 h 403"/>
                  <a:gd name="T94" fmla="*/ 266 w 679"/>
                  <a:gd name="T95" fmla="*/ 210 h 403"/>
                  <a:gd name="T96" fmla="*/ 274 w 679"/>
                  <a:gd name="T97" fmla="*/ 202 h 403"/>
                  <a:gd name="T98" fmla="*/ 275 w 679"/>
                  <a:gd name="T99" fmla="*/ 198 h 403"/>
                  <a:gd name="T100" fmla="*/ 272 w 679"/>
                  <a:gd name="T101" fmla="*/ 194 h 403"/>
                  <a:gd name="T102" fmla="*/ 272 w 679"/>
                  <a:gd name="T103" fmla="*/ 188 h 403"/>
                  <a:gd name="T104" fmla="*/ 274 w 679"/>
                  <a:gd name="T105" fmla="*/ 181 h 403"/>
                  <a:gd name="T106" fmla="*/ 284 w 679"/>
                  <a:gd name="T107" fmla="*/ 169 h 403"/>
                  <a:gd name="T108" fmla="*/ 292 w 679"/>
                  <a:gd name="T109" fmla="*/ 159 h 403"/>
                  <a:gd name="T110" fmla="*/ 293 w 679"/>
                  <a:gd name="T111" fmla="*/ 156 h 403"/>
                  <a:gd name="T112" fmla="*/ 279 w 679"/>
                  <a:gd name="T113" fmla="*/ 164 h 403"/>
                  <a:gd name="T114" fmla="*/ 261 w 679"/>
                  <a:gd name="T115" fmla="*/ 174 h 403"/>
                  <a:gd name="T116" fmla="*/ 254 w 679"/>
                  <a:gd name="T117" fmla="*/ 179 h 4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679" h="403">
                    <a:moveTo>
                      <a:pt x="254" y="179"/>
                    </a:moveTo>
                    <a:lnTo>
                      <a:pt x="253" y="180"/>
                    </a:lnTo>
                    <a:lnTo>
                      <a:pt x="252" y="181"/>
                    </a:lnTo>
                    <a:lnTo>
                      <a:pt x="249" y="183"/>
                    </a:lnTo>
                    <a:lnTo>
                      <a:pt x="247" y="185"/>
                    </a:lnTo>
                    <a:lnTo>
                      <a:pt x="243" y="188"/>
                    </a:lnTo>
                    <a:lnTo>
                      <a:pt x="239" y="192"/>
                    </a:lnTo>
                    <a:lnTo>
                      <a:pt x="234" y="196"/>
                    </a:lnTo>
                    <a:lnTo>
                      <a:pt x="230" y="199"/>
                    </a:lnTo>
                    <a:lnTo>
                      <a:pt x="225" y="204"/>
                    </a:lnTo>
                    <a:lnTo>
                      <a:pt x="220" y="209"/>
                    </a:lnTo>
                    <a:lnTo>
                      <a:pt x="214" y="213"/>
                    </a:lnTo>
                    <a:lnTo>
                      <a:pt x="210" y="217"/>
                    </a:lnTo>
                    <a:lnTo>
                      <a:pt x="204" y="222"/>
                    </a:lnTo>
                    <a:lnTo>
                      <a:pt x="199" y="226"/>
                    </a:lnTo>
                    <a:lnTo>
                      <a:pt x="194" y="230"/>
                    </a:lnTo>
                    <a:lnTo>
                      <a:pt x="190" y="233"/>
                    </a:lnTo>
                    <a:lnTo>
                      <a:pt x="188" y="236"/>
                    </a:lnTo>
                    <a:lnTo>
                      <a:pt x="186" y="237"/>
                    </a:lnTo>
                    <a:lnTo>
                      <a:pt x="183" y="240"/>
                    </a:lnTo>
                    <a:lnTo>
                      <a:pt x="180" y="243"/>
                    </a:lnTo>
                    <a:lnTo>
                      <a:pt x="176" y="248"/>
                    </a:lnTo>
                    <a:lnTo>
                      <a:pt x="173" y="251"/>
                    </a:lnTo>
                    <a:lnTo>
                      <a:pt x="170" y="255"/>
                    </a:lnTo>
                    <a:lnTo>
                      <a:pt x="167" y="258"/>
                    </a:lnTo>
                    <a:lnTo>
                      <a:pt x="163" y="263"/>
                    </a:lnTo>
                    <a:lnTo>
                      <a:pt x="160" y="266"/>
                    </a:lnTo>
                    <a:lnTo>
                      <a:pt x="157" y="269"/>
                    </a:lnTo>
                    <a:lnTo>
                      <a:pt x="155" y="272"/>
                    </a:lnTo>
                    <a:lnTo>
                      <a:pt x="153" y="275"/>
                    </a:lnTo>
                    <a:lnTo>
                      <a:pt x="151" y="277"/>
                    </a:lnTo>
                    <a:lnTo>
                      <a:pt x="150" y="278"/>
                    </a:lnTo>
                    <a:lnTo>
                      <a:pt x="146" y="294"/>
                    </a:lnTo>
                    <a:lnTo>
                      <a:pt x="132" y="302"/>
                    </a:lnTo>
                    <a:lnTo>
                      <a:pt x="90" y="344"/>
                    </a:lnTo>
                    <a:lnTo>
                      <a:pt x="75" y="340"/>
                    </a:lnTo>
                    <a:lnTo>
                      <a:pt x="61" y="357"/>
                    </a:lnTo>
                    <a:lnTo>
                      <a:pt x="50" y="356"/>
                    </a:lnTo>
                    <a:lnTo>
                      <a:pt x="38" y="370"/>
                    </a:lnTo>
                    <a:lnTo>
                      <a:pt x="0" y="394"/>
                    </a:lnTo>
                    <a:lnTo>
                      <a:pt x="27" y="393"/>
                    </a:lnTo>
                    <a:lnTo>
                      <a:pt x="66" y="382"/>
                    </a:lnTo>
                    <a:lnTo>
                      <a:pt x="87" y="381"/>
                    </a:lnTo>
                    <a:lnTo>
                      <a:pt x="88" y="388"/>
                    </a:lnTo>
                    <a:lnTo>
                      <a:pt x="78" y="402"/>
                    </a:lnTo>
                    <a:lnTo>
                      <a:pt x="108" y="391"/>
                    </a:lnTo>
                    <a:lnTo>
                      <a:pt x="147" y="374"/>
                    </a:lnTo>
                    <a:lnTo>
                      <a:pt x="185" y="355"/>
                    </a:lnTo>
                    <a:lnTo>
                      <a:pt x="231" y="317"/>
                    </a:lnTo>
                    <a:lnTo>
                      <a:pt x="221" y="310"/>
                    </a:lnTo>
                    <a:lnTo>
                      <a:pt x="219" y="301"/>
                    </a:lnTo>
                    <a:lnTo>
                      <a:pt x="230" y="294"/>
                    </a:lnTo>
                    <a:lnTo>
                      <a:pt x="234" y="306"/>
                    </a:lnTo>
                    <a:lnTo>
                      <a:pt x="251" y="292"/>
                    </a:lnTo>
                    <a:lnTo>
                      <a:pt x="279" y="276"/>
                    </a:lnTo>
                    <a:lnTo>
                      <a:pt x="284" y="258"/>
                    </a:lnTo>
                    <a:lnTo>
                      <a:pt x="293" y="241"/>
                    </a:lnTo>
                    <a:lnTo>
                      <a:pt x="311" y="219"/>
                    </a:lnTo>
                    <a:lnTo>
                      <a:pt x="355" y="197"/>
                    </a:lnTo>
                    <a:lnTo>
                      <a:pt x="360" y="182"/>
                    </a:lnTo>
                    <a:lnTo>
                      <a:pt x="361" y="182"/>
                    </a:lnTo>
                    <a:lnTo>
                      <a:pt x="363" y="180"/>
                    </a:lnTo>
                    <a:lnTo>
                      <a:pt x="367" y="179"/>
                    </a:lnTo>
                    <a:lnTo>
                      <a:pt x="370" y="177"/>
                    </a:lnTo>
                    <a:lnTo>
                      <a:pt x="374" y="174"/>
                    </a:lnTo>
                    <a:lnTo>
                      <a:pt x="379" y="172"/>
                    </a:lnTo>
                    <a:lnTo>
                      <a:pt x="383" y="169"/>
                    </a:lnTo>
                    <a:lnTo>
                      <a:pt x="387" y="168"/>
                    </a:lnTo>
                    <a:lnTo>
                      <a:pt x="392" y="164"/>
                    </a:lnTo>
                    <a:lnTo>
                      <a:pt x="397" y="163"/>
                    </a:lnTo>
                    <a:lnTo>
                      <a:pt x="402" y="160"/>
                    </a:lnTo>
                    <a:lnTo>
                      <a:pt x="405" y="158"/>
                    </a:lnTo>
                    <a:lnTo>
                      <a:pt x="409" y="156"/>
                    </a:lnTo>
                    <a:lnTo>
                      <a:pt x="412" y="154"/>
                    </a:lnTo>
                    <a:lnTo>
                      <a:pt x="415" y="152"/>
                    </a:lnTo>
                    <a:lnTo>
                      <a:pt x="422" y="150"/>
                    </a:lnTo>
                    <a:lnTo>
                      <a:pt x="429" y="147"/>
                    </a:lnTo>
                    <a:lnTo>
                      <a:pt x="437" y="144"/>
                    </a:lnTo>
                    <a:lnTo>
                      <a:pt x="445" y="141"/>
                    </a:lnTo>
                    <a:lnTo>
                      <a:pt x="451" y="139"/>
                    </a:lnTo>
                    <a:lnTo>
                      <a:pt x="459" y="137"/>
                    </a:lnTo>
                    <a:lnTo>
                      <a:pt x="465" y="135"/>
                    </a:lnTo>
                    <a:lnTo>
                      <a:pt x="472" y="132"/>
                    </a:lnTo>
                    <a:lnTo>
                      <a:pt x="476" y="132"/>
                    </a:lnTo>
                    <a:lnTo>
                      <a:pt x="482" y="130"/>
                    </a:lnTo>
                    <a:lnTo>
                      <a:pt x="486" y="129"/>
                    </a:lnTo>
                    <a:lnTo>
                      <a:pt x="491" y="128"/>
                    </a:lnTo>
                    <a:lnTo>
                      <a:pt x="494" y="128"/>
                    </a:lnTo>
                    <a:lnTo>
                      <a:pt x="497" y="127"/>
                    </a:lnTo>
                    <a:lnTo>
                      <a:pt x="498" y="127"/>
                    </a:lnTo>
                    <a:lnTo>
                      <a:pt x="499" y="126"/>
                    </a:lnTo>
                    <a:lnTo>
                      <a:pt x="501" y="115"/>
                    </a:lnTo>
                    <a:lnTo>
                      <a:pt x="510" y="109"/>
                    </a:lnTo>
                    <a:lnTo>
                      <a:pt x="518" y="114"/>
                    </a:lnTo>
                    <a:lnTo>
                      <a:pt x="519" y="113"/>
                    </a:lnTo>
                    <a:lnTo>
                      <a:pt x="520" y="112"/>
                    </a:lnTo>
                    <a:lnTo>
                      <a:pt x="523" y="110"/>
                    </a:lnTo>
                    <a:lnTo>
                      <a:pt x="524" y="109"/>
                    </a:lnTo>
                    <a:lnTo>
                      <a:pt x="527" y="106"/>
                    </a:lnTo>
                    <a:lnTo>
                      <a:pt x="530" y="104"/>
                    </a:lnTo>
                    <a:lnTo>
                      <a:pt x="533" y="101"/>
                    </a:lnTo>
                    <a:lnTo>
                      <a:pt x="537" y="99"/>
                    </a:lnTo>
                    <a:lnTo>
                      <a:pt x="540" y="96"/>
                    </a:lnTo>
                    <a:lnTo>
                      <a:pt x="543" y="94"/>
                    </a:lnTo>
                    <a:lnTo>
                      <a:pt x="546" y="91"/>
                    </a:lnTo>
                    <a:lnTo>
                      <a:pt x="549" y="90"/>
                    </a:lnTo>
                    <a:lnTo>
                      <a:pt x="552" y="87"/>
                    </a:lnTo>
                    <a:lnTo>
                      <a:pt x="554" y="86"/>
                    </a:lnTo>
                    <a:lnTo>
                      <a:pt x="557" y="84"/>
                    </a:lnTo>
                    <a:lnTo>
                      <a:pt x="560" y="82"/>
                    </a:lnTo>
                    <a:lnTo>
                      <a:pt x="564" y="80"/>
                    </a:lnTo>
                    <a:lnTo>
                      <a:pt x="569" y="78"/>
                    </a:lnTo>
                    <a:lnTo>
                      <a:pt x="575" y="75"/>
                    </a:lnTo>
                    <a:lnTo>
                      <a:pt x="580" y="73"/>
                    </a:lnTo>
                    <a:lnTo>
                      <a:pt x="586" y="70"/>
                    </a:lnTo>
                    <a:lnTo>
                      <a:pt x="592" y="67"/>
                    </a:lnTo>
                    <a:lnTo>
                      <a:pt x="598" y="64"/>
                    </a:lnTo>
                    <a:lnTo>
                      <a:pt x="603" y="62"/>
                    </a:lnTo>
                    <a:lnTo>
                      <a:pt x="610" y="59"/>
                    </a:lnTo>
                    <a:lnTo>
                      <a:pt x="614" y="57"/>
                    </a:lnTo>
                    <a:lnTo>
                      <a:pt x="619" y="55"/>
                    </a:lnTo>
                    <a:lnTo>
                      <a:pt x="622" y="54"/>
                    </a:lnTo>
                    <a:lnTo>
                      <a:pt x="625" y="52"/>
                    </a:lnTo>
                    <a:lnTo>
                      <a:pt x="627" y="52"/>
                    </a:lnTo>
                    <a:lnTo>
                      <a:pt x="628" y="51"/>
                    </a:lnTo>
                    <a:lnTo>
                      <a:pt x="678" y="22"/>
                    </a:lnTo>
                    <a:lnTo>
                      <a:pt x="624" y="47"/>
                    </a:lnTo>
                    <a:lnTo>
                      <a:pt x="579" y="66"/>
                    </a:lnTo>
                    <a:lnTo>
                      <a:pt x="581" y="55"/>
                    </a:lnTo>
                    <a:lnTo>
                      <a:pt x="597" y="39"/>
                    </a:lnTo>
                    <a:lnTo>
                      <a:pt x="638" y="23"/>
                    </a:lnTo>
                    <a:lnTo>
                      <a:pt x="573" y="49"/>
                    </a:lnTo>
                    <a:lnTo>
                      <a:pt x="552" y="53"/>
                    </a:lnTo>
                    <a:lnTo>
                      <a:pt x="543" y="62"/>
                    </a:lnTo>
                    <a:lnTo>
                      <a:pt x="540" y="59"/>
                    </a:lnTo>
                    <a:lnTo>
                      <a:pt x="508" y="71"/>
                    </a:lnTo>
                    <a:lnTo>
                      <a:pt x="505" y="69"/>
                    </a:lnTo>
                    <a:lnTo>
                      <a:pt x="505" y="60"/>
                    </a:lnTo>
                    <a:lnTo>
                      <a:pt x="475" y="71"/>
                    </a:lnTo>
                    <a:lnTo>
                      <a:pt x="468" y="68"/>
                    </a:lnTo>
                    <a:lnTo>
                      <a:pt x="479" y="55"/>
                    </a:lnTo>
                    <a:lnTo>
                      <a:pt x="503" y="55"/>
                    </a:lnTo>
                    <a:lnTo>
                      <a:pt x="518" y="44"/>
                    </a:lnTo>
                    <a:lnTo>
                      <a:pt x="545" y="33"/>
                    </a:lnTo>
                    <a:lnTo>
                      <a:pt x="573" y="22"/>
                    </a:lnTo>
                    <a:lnTo>
                      <a:pt x="505" y="41"/>
                    </a:lnTo>
                    <a:lnTo>
                      <a:pt x="488" y="41"/>
                    </a:lnTo>
                    <a:lnTo>
                      <a:pt x="487" y="38"/>
                    </a:lnTo>
                    <a:lnTo>
                      <a:pt x="505" y="26"/>
                    </a:lnTo>
                    <a:lnTo>
                      <a:pt x="518" y="13"/>
                    </a:lnTo>
                    <a:lnTo>
                      <a:pt x="542" y="0"/>
                    </a:lnTo>
                    <a:lnTo>
                      <a:pt x="506" y="15"/>
                    </a:lnTo>
                    <a:lnTo>
                      <a:pt x="497" y="16"/>
                    </a:lnTo>
                    <a:lnTo>
                      <a:pt x="439" y="53"/>
                    </a:lnTo>
                    <a:lnTo>
                      <a:pt x="424" y="53"/>
                    </a:lnTo>
                    <a:lnTo>
                      <a:pt x="412" y="66"/>
                    </a:lnTo>
                    <a:lnTo>
                      <a:pt x="388" y="69"/>
                    </a:lnTo>
                    <a:lnTo>
                      <a:pt x="388" y="64"/>
                    </a:lnTo>
                    <a:lnTo>
                      <a:pt x="375" y="64"/>
                    </a:lnTo>
                    <a:lnTo>
                      <a:pt x="359" y="72"/>
                    </a:lnTo>
                    <a:lnTo>
                      <a:pt x="340" y="72"/>
                    </a:lnTo>
                    <a:lnTo>
                      <a:pt x="324" y="88"/>
                    </a:lnTo>
                    <a:lnTo>
                      <a:pt x="301" y="114"/>
                    </a:lnTo>
                    <a:lnTo>
                      <a:pt x="336" y="96"/>
                    </a:lnTo>
                    <a:lnTo>
                      <a:pt x="346" y="85"/>
                    </a:lnTo>
                    <a:lnTo>
                      <a:pt x="346" y="91"/>
                    </a:lnTo>
                    <a:lnTo>
                      <a:pt x="351" y="99"/>
                    </a:lnTo>
                    <a:lnTo>
                      <a:pt x="340" y="114"/>
                    </a:lnTo>
                    <a:lnTo>
                      <a:pt x="291" y="145"/>
                    </a:lnTo>
                    <a:lnTo>
                      <a:pt x="253" y="180"/>
                    </a:lnTo>
                    <a:lnTo>
                      <a:pt x="294" y="156"/>
                    </a:lnTo>
                    <a:lnTo>
                      <a:pt x="310" y="151"/>
                    </a:lnTo>
                    <a:lnTo>
                      <a:pt x="316" y="156"/>
                    </a:lnTo>
                    <a:lnTo>
                      <a:pt x="333" y="135"/>
                    </a:lnTo>
                    <a:lnTo>
                      <a:pt x="333" y="143"/>
                    </a:lnTo>
                    <a:lnTo>
                      <a:pt x="321" y="160"/>
                    </a:lnTo>
                    <a:lnTo>
                      <a:pt x="307" y="175"/>
                    </a:lnTo>
                    <a:lnTo>
                      <a:pt x="310" y="200"/>
                    </a:lnTo>
                    <a:lnTo>
                      <a:pt x="309" y="201"/>
                    </a:lnTo>
                    <a:lnTo>
                      <a:pt x="307" y="203"/>
                    </a:lnTo>
                    <a:lnTo>
                      <a:pt x="307" y="204"/>
                    </a:lnTo>
                    <a:lnTo>
                      <a:pt x="306" y="205"/>
                    </a:lnTo>
                    <a:lnTo>
                      <a:pt x="305" y="207"/>
                    </a:lnTo>
                    <a:lnTo>
                      <a:pt x="304" y="208"/>
                    </a:lnTo>
                    <a:lnTo>
                      <a:pt x="304" y="209"/>
                    </a:lnTo>
                    <a:lnTo>
                      <a:pt x="302" y="212"/>
                    </a:lnTo>
                    <a:lnTo>
                      <a:pt x="301" y="213"/>
                    </a:lnTo>
                    <a:lnTo>
                      <a:pt x="299" y="215"/>
                    </a:lnTo>
                    <a:lnTo>
                      <a:pt x="299" y="217"/>
                    </a:lnTo>
                    <a:lnTo>
                      <a:pt x="298" y="218"/>
                    </a:lnTo>
                    <a:lnTo>
                      <a:pt x="297" y="220"/>
                    </a:lnTo>
                    <a:lnTo>
                      <a:pt x="295" y="222"/>
                    </a:lnTo>
                    <a:lnTo>
                      <a:pt x="292" y="225"/>
                    </a:lnTo>
                    <a:lnTo>
                      <a:pt x="289" y="227"/>
                    </a:lnTo>
                    <a:lnTo>
                      <a:pt x="284" y="230"/>
                    </a:lnTo>
                    <a:lnTo>
                      <a:pt x="281" y="232"/>
                    </a:lnTo>
                    <a:lnTo>
                      <a:pt x="276" y="235"/>
                    </a:lnTo>
                    <a:lnTo>
                      <a:pt x="272" y="237"/>
                    </a:lnTo>
                    <a:lnTo>
                      <a:pt x="267" y="240"/>
                    </a:lnTo>
                    <a:lnTo>
                      <a:pt x="263" y="242"/>
                    </a:lnTo>
                    <a:lnTo>
                      <a:pt x="259" y="245"/>
                    </a:lnTo>
                    <a:lnTo>
                      <a:pt x="255" y="247"/>
                    </a:lnTo>
                    <a:lnTo>
                      <a:pt x="251" y="248"/>
                    </a:lnTo>
                    <a:lnTo>
                      <a:pt x="248" y="249"/>
                    </a:lnTo>
                    <a:lnTo>
                      <a:pt x="245" y="251"/>
                    </a:lnTo>
                    <a:lnTo>
                      <a:pt x="243" y="251"/>
                    </a:lnTo>
                    <a:lnTo>
                      <a:pt x="242" y="252"/>
                    </a:lnTo>
                    <a:lnTo>
                      <a:pt x="240" y="244"/>
                    </a:lnTo>
                    <a:lnTo>
                      <a:pt x="240" y="243"/>
                    </a:lnTo>
                    <a:lnTo>
                      <a:pt x="240" y="242"/>
                    </a:lnTo>
                    <a:lnTo>
                      <a:pt x="240" y="241"/>
                    </a:lnTo>
                    <a:lnTo>
                      <a:pt x="241" y="239"/>
                    </a:lnTo>
                    <a:lnTo>
                      <a:pt x="241" y="238"/>
                    </a:lnTo>
                    <a:lnTo>
                      <a:pt x="243" y="236"/>
                    </a:lnTo>
                    <a:lnTo>
                      <a:pt x="243" y="234"/>
                    </a:lnTo>
                    <a:lnTo>
                      <a:pt x="244" y="232"/>
                    </a:lnTo>
                    <a:lnTo>
                      <a:pt x="244" y="231"/>
                    </a:lnTo>
                    <a:lnTo>
                      <a:pt x="246" y="229"/>
                    </a:lnTo>
                    <a:lnTo>
                      <a:pt x="246" y="227"/>
                    </a:lnTo>
                    <a:lnTo>
                      <a:pt x="247" y="226"/>
                    </a:lnTo>
                    <a:lnTo>
                      <a:pt x="247" y="224"/>
                    </a:lnTo>
                    <a:lnTo>
                      <a:pt x="249" y="223"/>
                    </a:lnTo>
                    <a:lnTo>
                      <a:pt x="251" y="221"/>
                    </a:lnTo>
                    <a:lnTo>
                      <a:pt x="253" y="220"/>
                    </a:lnTo>
                    <a:lnTo>
                      <a:pt x="254" y="218"/>
                    </a:lnTo>
                    <a:lnTo>
                      <a:pt x="256" y="217"/>
                    </a:lnTo>
                    <a:lnTo>
                      <a:pt x="258" y="215"/>
                    </a:lnTo>
                    <a:lnTo>
                      <a:pt x="260" y="214"/>
                    </a:lnTo>
                    <a:lnTo>
                      <a:pt x="263" y="212"/>
                    </a:lnTo>
                    <a:lnTo>
                      <a:pt x="265" y="211"/>
                    </a:lnTo>
                    <a:lnTo>
                      <a:pt x="266" y="210"/>
                    </a:lnTo>
                    <a:lnTo>
                      <a:pt x="268" y="208"/>
                    </a:lnTo>
                    <a:lnTo>
                      <a:pt x="270" y="207"/>
                    </a:lnTo>
                    <a:lnTo>
                      <a:pt x="271" y="205"/>
                    </a:lnTo>
                    <a:lnTo>
                      <a:pt x="273" y="204"/>
                    </a:lnTo>
                    <a:lnTo>
                      <a:pt x="274" y="202"/>
                    </a:lnTo>
                    <a:lnTo>
                      <a:pt x="275" y="200"/>
                    </a:lnTo>
                    <a:lnTo>
                      <a:pt x="275" y="199"/>
                    </a:lnTo>
                    <a:lnTo>
                      <a:pt x="275" y="198"/>
                    </a:lnTo>
                    <a:lnTo>
                      <a:pt x="274" y="198"/>
                    </a:lnTo>
                    <a:lnTo>
                      <a:pt x="274" y="196"/>
                    </a:lnTo>
                    <a:lnTo>
                      <a:pt x="274" y="195"/>
                    </a:lnTo>
                    <a:lnTo>
                      <a:pt x="274" y="194"/>
                    </a:lnTo>
                    <a:lnTo>
                      <a:pt x="272" y="194"/>
                    </a:lnTo>
                    <a:lnTo>
                      <a:pt x="272" y="192"/>
                    </a:lnTo>
                    <a:lnTo>
                      <a:pt x="272" y="191"/>
                    </a:lnTo>
                    <a:lnTo>
                      <a:pt x="272" y="189"/>
                    </a:lnTo>
                    <a:lnTo>
                      <a:pt x="272" y="188"/>
                    </a:lnTo>
                    <a:lnTo>
                      <a:pt x="272" y="187"/>
                    </a:lnTo>
                    <a:lnTo>
                      <a:pt x="272" y="185"/>
                    </a:lnTo>
                    <a:lnTo>
                      <a:pt x="272" y="184"/>
                    </a:lnTo>
                    <a:lnTo>
                      <a:pt x="273" y="183"/>
                    </a:lnTo>
                    <a:lnTo>
                      <a:pt x="274" y="181"/>
                    </a:lnTo>
                    <a:lnTo>
                      <a:pt x="276" y="179"/>
                    </a:lnTo>
                    <a:lnTo>
                      <a:pt x="278" y="177"/>
                    </a:lnTo>
                    <a:lnTo>
                      <a:pt x="280" y="174"/>
                    </a:lnTo>
                    <a:lnTo>
                      <a:pt x="281" y="172"/>
                    </a:lnTo>
                    <a:lnTo>
                      <a:pt x="284" y="169"/>
                    </a:lnTo>
                    <a:lnTo>
                      <a:pt x="286" y="167"/>
                    </a:lnTo>
                    <a:lnTo>
                      <a:pt x="288" y="164"/>
                    </a:lnTo>
                    <a:lnTo>
                      <a:pt x="289" y="163"/>
                    </a:lnTo>
                    <a:lnTo>
                      <a:pt x="292" y="160"/>
                    </a:lnTo>
                    <a:lnTo>
                      <a:pt x="292" y="159"/>
                    </a:lnTo>
                    <a:lnTo>
                      <a:pt x="294" y="157"/>
                    </a:lnTo>
                    <a:lnTo>
                      <a:pt x="296" y="156"/>
                    </a:lnTo>
                    <a:lnTo>
                      <a:pt x="294" y="156"/>
                    </a:lnTo>
                    <a:lnTo>
                      <a:pt x="293" y="156"/>
                    </a:lnTo>
                    <a:lnTo>
                      <a:pt x="290" y="158"/>
                    </a:lnTo>
                    <a:lnTo>
                      <a:pt x="289" y="158"/>
                    </a:lnTo>
                    <a:lnTo>
                      <a:pt x="285" y="161"/>
                    </a:lnTo>
                    <a:lnTo>
                      <a:pt x="282" y="163"/>
                    </a:lnTo>
                    <a:lnTo>
                      <a:pt x="279" y="164"/>
                    </a:lnTo>
                    <a:lnTo>
                      <a:pt x="275" y="166"/>
                    </a:lnTo>
                    <a:lnTo>
                      <a:pt x="271" y="169"/>
                    </a:lnTo>
                    <a:lnTo>
                      <a:pt x="268" y="171"/>
                    </a:lnTo>
                    <a:lnTo>
                      <a:pt x="264" y="173"/>
                    </a:lnTo>
                    <a:lnTo>
                      <a:pt x="261" y="174"/>
                    </a:lnTo>
                    <a:lnTo>
                      <a:pt x="258" y="176"/>
                    </a:lnTo>
                    <a:lnTo>
                      <a:pt x="256" y="178"/>
                    </a:lnTo>
                    <a:lnTo>
                      <a:pt x="254" y="179"/>
                    </a:lnTo>
                  </a:path>
                </a:pathLst>
              </a:custGeom>
              <a:solidFill>
                <a:srgbClr val="00A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036"/>
              <p:cNvSpPr>
                <a:spLocks/>
              </p:cNvSpPr>
              <p:nvPr/>
            </p:nvSpPr>
            <p:spPr bwMode="auto">
              <a:xfrm>
                <a:off x="5615" y="3682"/>
                <a:ext cx="525" cy="294"/>
              </a:xfrm>
              <a:custGeom>
                <a:avLst/>
                <a:gdLst>
                  <a:gd name="T0" fmla="*/ 230 w 525"/>
                  <a:gd name="T1" fmla="*/ 153 h 294"/>
                  <a:gd name="T2" fmla="*/ 238 w 525"/>
                  <a:gd name="T3" fmla="*/ 151 h 294"/>
                  <a:gd name="T4" fmla="*/ 252 w 525"/>
                  <a:gd name="T5" fmla="*/ 147 h 294"/>
                  <a:gd name="T6" fmla="*/ 271 w 525"/>
                  <a:gd name="T7" fmla="*/ 142 h 294"/>
                  <a:gd name="T8" fmla="*/ 293 w 525"/>
                  <a:gd name="T9" fmla="*/ 137 h 294"/>
                  <a:gd name="T10" fmla="*/ 315 w 525"/>
                  <a:gd name="T11" fmla="*/ 132 h 294"/>
                  <a:gd name="T12" fmla="*/ 335 w 525"/>
                  <a:gd name="T13" fmla="*/ 128 h 294"/>
                  <a:gd name="T14" fmla="*/ 353 w 525"/>
                  <a:gd name="T15" fmla="*/ 125 h 294"/>
                  <a:gd name="T16" fmla="*/ 369 w 525"/>
                  <a:gd name="T17" fmla="*/ 124 h 294"/>
                  <a:gd name="T18" fmla="*/ 385 w 525"/>
                  <a:gd name="T19" fmla="*/ 124 h 294"/>
                  <a:gd name="T20" fmla="*/ 397 w 525"/>
                  <a:gd name="T21" fmla="*/ 124 h 294"/>
                  <a:gd name="T22" fmla="*/ 408 w 525"/>
                  <a:gd name="T23" fmla="*/ 124 h 294"/>
                  <a:gd name="T24" fmla="*/ 419 w 525"/>
                  <a:gd name="T25" fmla="*/ 122 h 294"/>
                  <a:gd name="T26" fmla="*/ 428 w 525"/>
                  <a:gd name="T27" fmla="*/ 121 h 294"/>
                  <a:gd name="T28" fmla="*/ 438 w 525"/>
                  <a:gd name="T29" fmla="*/ 120 h 294"/>
                  <a:gd name="T30" fmla="*/ 451 w 525"/>
                  <a:gd name="T31" fmla="*/ 117 h 294"/>
                  <a:gd name="T32" fmla="*/ 464 w 525"/>
                  <a:gd name="T33" fmla="*/ 115 h 294"/>
                  <a:gd name="T34" fmla="*/ 474 w 525"/>
                  <a:gd name="T35" fmla="*/ 111 h 294"/>
                  <a:gd name="T36" fmla="*/ 480 w 525"/>
                  <a:gd name="T37" fmla="*/ 108 h 294"/>
                  <a:gd name="T38" fmla="*/ 484 w 525"/>
                  <a:gd name="T39" fmla="*/ 105 h 294"/>
                  <a:gd name="T40" fmla="*/ 486 w 525"/>
                  <a:gd name="T41" fmla="*/ 100 h 294"/>
                  <a:gd name="T42" fmla="*/ 486 w 525"/>
                  <a:gd name="T43" fmla="*/ 97 h 294"/>
                  <a:gd name="T44" fmla="*/ 485 w 525"/>
                  <a:gd name="T45" fmla="*/ 95 h 294"/>
                  <a:gd name="T46" fmla="*/ 485 w 525"/>
                  <a:gd name="T47" fmla="*/ 93 h 294"/>
                  <a:gd name="T48" fmla="*/ 485 w 525"/>
                  <a:gd name="T49" fmla="*/ 92 h 294"/>
                  <a:gd name="T50" fmla="*/ 488 w 525"/>
                  <a:gd name="T51" fmla="*/ 90 h 294"/>
                  <a:gd name="T52" fmla="*/ 493 w 525"/>
                  <a:gd name="T53" fmla="*/ 84 h 294"/>
                  <a:gd name="T54" fmla="*/ 499 w 525"/>
                  <a:gd name="T55" fmla="*/ 78 h 294"/>
                  <a:gd name="T56" fmla="*/ 507 w 525"/>
                  <a:gd name="T57" fmla="*/ 70 h 294"/>
                  <a:gd name="T58" fmla="*/ 514 w 525"/>
                  <a:gd name="T59" fmla="*/ 64 h 294"/>
                  <a:gd name="T60" fmla="*/ 519 w 525"/>
                  <a:gd name="T61" fmla="*/ 58 h 294"/>
                  <a:gd name="T62" fmla="*/ 523 w 525"/>
                  <a:gd name="T63" fmla="*/ 54 h 294"/>
                  <a:gd name="T64" fmla="*/ 504 w 525"/>
                  <a:gd name="T65" fmla="*/ 39 h 294"/>
                  <a:gd name="T66" fmla="*/ 520 w 525"/>
                  <a:gd name="T67" fmla="*/ 7 h 294"/>
                  <a:gd name="T68" fmla="*/ 377 w 525"/>
                  <a:gd name="T69" fmla="*/ 6 h 294"/>
                  <a:gd name="T70" fmla="*/ 321 w 525"/>
                  <a:gd name="T71" fmla="*/ 41 h 294"/>
                  <a:gd name="T72" fmla="*/ 281 w 525"/>
                  <a:gd name="T73" fmla="*/ 58 h 294"/>
                  <a:gd name="T74" fmla="*/ 264 w 525"/>
                  <a:gd name="T75" fmla="*/ 52 h 294"/>
                  <a:gd name="T76" fmla="*/ 241 w 525"/>
                  <a:gd name="T77" fmla="*/ 67 h 294"/>
                  <a:gd name="T78" fmla="*/ 244 w 525"/>
                  <a:gd name="T79" fmla="*/ 76 h 294"/>
                  <a:gd name="T80" fmla="*/ 189 w 525"/>
                  <a:gd name="T81" fmla="*/ 112 h 294"/>
                  <a:gd name="T82" fmla="*/ 0 w 525"/>
                  <a:gd name="T83" fmla="*/ 293 h 294"/>
                  <a:gd name="T84" fmla="*/ 4 w 525"/>
                  <a:gd name="T85" fmla="*/ 290 h 294"/>
                  <a:gd name="T86" fmla="*/ 15 w 525"/>
                  <a:gd name="T87" fmla="*/ 280 h 294"/>
                  <a:gd name="T88" fmla="*/ 31 w 525"/>
                  <a:gd name="T89" fmla="*/ 267 h 294"/>
                  <a:gd name="T90" fmla="*/ 51 w 525"/>
                  <a:gd name="T91" fmla="*/ 251 h 294"/>
                  <a:gd name="T92" fmla="*/ 71 w 525"/>
                  <a:gd name="T93" fmla="*/ 237 h 294"/>
                  <a:gd name="T94" fmla="*/ 93 w 525"/>
                  <a:gd name="T95" fmla="*/ 225 h 294"/>
                  <a:gd name="T96" fmla="*/ 112 w 525"/>
                  <a:gd name="T97" fmla="*/ 217 h 294"/>
                  <a:gd name="T98" fmla="*/ 127 w 525"/>
                  <a:gd name="T99" fmla="*/ 216 h 294"/>
                  <a:gd name="T100" fmla="*/ 149 w 525"/>
                  <a:gd name="T101" fmla="*/ 195 h 294"/>
                  <a:gd name="T102" fmla="*/ 169 w 525"/>
                  <a:gd name="T103" fmla="*/ 179 h 294"/>
                  <a:gd name="T104" fmla="*/ 187 w 525"/>
                  <a:gd name="T105" fmla="*/ 168 h 294"/>
                  <a:gd name="T106" fmla="*/ 202 w 525"/>
                  <a:gd name="T107" fmla="*/ 160 h 294"/>
                  <a:gd name="T108" fmla="*/ 213 w 525"/>
                  <a:gd name="T109" fmla="*/ 157 h 294"/>
                  <a:gd name="T110" fmla="*/ 222 w 525"/>
                  <a:gd name="T111" fmla="*/ 154 h 294"/>
                  <a:gd name="T112" fmla="*/ 227 w 525"/>
                  <a:gd name="T113" fmla="*/ 154 h 294"/>
                  <a:gd name="T114" fmla="*/ 230 w 525"/>
                  <a:gd name="T115" fmla="*/ 153 h 29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525" h="294">
                    <a:moveTo>
                      <a:pt x="230" y="153"/>
                    </a:moveTo>
                    <a:lnTo>
                      <a:pt x="230" y="153"/>
                    </a:lnTo>
                    <a:lnTo>
                      <a:pt x="233" y="153"/>
                    </a:lnTo>
                    <a:lnTo>
                      <a:pt x="238" y="151"/>
                    </a:lnTo>
                    <a:lnTo>
                      <a:pt x="245" y="149"/>
                    </a:lnTo>
                    <a:lnTo>
                      <a:pt x="252" y="147"/>
                    </a:lnTo>
                    <a:lnTo>
                      <a:pt x="261" y="145"/>
                    </a:lnTo>
                    <a:lnTo>
                      <a:pt x="271" y="142"/>
                    </a:lnTo>
                    <a:lnTo>
                      <a:pt x="282" y="139"/>
                    </a:lnTo>
                    <a:lnTo>
                      <a:pt x="293" y="137"/>
                    </a:lnTo>
                    <a:lnTo>
                      <a:pt x="304" y="134"/>
                    </a:lnTo>
                    <a:lnTo>
                      <a:pt x="315" y="132"/>
                    </a:lnTo>
                    <a:lnTo>
                      <a:pt x="326" y="129"/>
                    </a:lnTo>
                    <a:lnTo>
                      <a:pt x="335" y="128"/>
                    </a:lnTo>
                    <a:lnTo>
                      <a:pt x="345" y="126"/>
                    </a:lnTo>
                    <a:lnTo>
                      <a:pt x="353" y="125"/>
                    </a:lnTo>
                    <a:lnTo>
                      <a:pt x="361" y="124"/>
                    </a:lnTo>
                    <a:lnTo>
                      <a:pt x="369" y="124"/>
                    </a:lnTo>
                    <a:lnTo>
                      <a:pt x="378" y="124"/>
                    </a:lnTo>
                    <a:lnTo>
                      <a:pt x="385" y="124"/>
                    </a:lnTo>
                    <a:lnTo>
                      <a:pt x="392" y="124"/>
                    </a:lnTo>
                    <a:lnTo>
                      <a:pt x="397" y="124"/>
                    </a:lnTo>
                    <a:lnTo>
                      <a:pt x="404" y="124"/>
                    </a:lnTo>
                    <a:lnTo>
                      <a:pt x="408" y="124"/>
                    </a:lnTo>
                    <a:lnTo>
                      <a:pt x="414" y="122"/>
                    </a:lnTo>
                    <a:lnTo>
                      <a:pt x="419" y="122"/>
                    </a:lnTo>
                    <a:lnTo>
                      <a:pt x="423" y="121"/>
                    </a:lnTo>
                    <a:lnTo>
                      <a:pt x="428" y="121"/>
                    </a:lnTo>
                    <a:lnTo>
                      <a:pt x="434" y="120"/>
                    </a:lnTo>
                    <a:lnTo>
                      <a:pt x="438" y="120"/>
                    </a:lnTo>
                    <a:lnTo>
                      <a:pt x="445" y="118"/>
                    </a:lnTo>
                    <a:lnTo>
                      <a:pt x="451" y="117"/>
                    </a:lnTo>
                    <a:lnTo>
                      <a:pt x="459" y="115"/>
                    </a:lnTo>
                    <a:lnTo>
                      <a:pt x="464" y="115"/>
                    </a:lnTo>
                    <a:lnTo>
                      <a:pt x="470" y="113"/>
                    </a:lnTo>
                    <a:lnTo>
                      <a:pt x="474" y="111"/>
                    </a:lnTo>
                    <a:lnTo>
                      <a:pt x="478" y="110"/>
                    </a:lnTo>
                    <a:lnTo>
                      <a:pt x="480" y="108"/>
                    </a:lnTo>
                    <a:lnTo>
                      <a:pt x="483" y="106"/>
                    </a:lnTo>
                    <a:lnTo>
                      <a:pt x="484" y="105"/>
                    </a:lnTo>
                    <a:lnTo>
                      <a:pt x="486" y="102"/>
                    </a:lnTo>
                    <a:lnTo>
                      <a:pt x="486" y="100"/>
                    </a:lnTo>
                    <a:lnTo>
                      <a:pt x="486" y="99"/>
                    </a:lnTo>
                    <a:lnTo>
                      <a:pt x="486" y="97"/>
                    </a:lnTo>
                    <a:lnTo>
                      <a:pt x="486" y="96"/>
                    </a:lnTo>
                    <a:lnTo>
                      <a:pt x="485" y="95"/>
                    </a:lnTo>
                    <a:lnTo>
                      <a:pt x="485" y="93"/>
                    </a:lnTo>
                    <a:lnTo>
                      <a:pt x="485" y="92"/>
                    </a:lnTo>
                    <a:lnTo>
                      <a:pt x="486" y="91"/>
                    </a:lnTo>
                    <a:lnTo>
                      <a:pt x="488" y="90"/>
                    </a:lnTo>
                    <a:lnTo>
                      <a:pt x="491" y="87"/>
                    </a:lnTo>
                    <a:lnTo>
                      <a:pt x="493" y="84"/>
                    </a:lnTo>
                    <a:lnTo>
                      <a:pt x="496" y="81"/>
                    </a:lnTo>
                    <a:lnTo>
                      <a:pt x="499" y="78"/>
                    </a:lnTo>
                    <a:lnTo>
                      <a:pt x="504" y="73"/>
                    </a:lnTo>
                    <a:lnTo>
                      <a:pt x="507" y="70"/>
                    </a:lnTo>
                    <a:lnTo>
                      <a:pt x="510" y="67"/>
                    </a:lnTo>
                    <a:lnTo>
                      <a:pt x="514" y="64"/>
                    </a:lnTo>
                    <a:lnTo>
                      <a:pt x="517" y="60"/>
                    </a:lnTo>
                    <a:lnTo>
                      <a:pt x="519" y="58"/>
                    </a:lnTo>
                    <a:lnTo>
                      <a:pt x="522" y="55"/>
                    </a:lnTo>
                    <a:lnTo>
                      <a:pt x="523" y="54"/>
                    </a:lnTo>
                    <a:lnTo>
                      <a:pt x="524" y="53"/>
                    </a:lnTo>
                    <a:lnTo>
                      <a:pt x="504" y="39"/>
                    </a:lnTo>
                    <a:lnTo>
                      <a:pt x="505" y="21"/>
                    </a:lnTo>
                    <a:lnTo>
                      <a:pt x="520" y="7"/>
                    </a:lnTo>
                    <a:lnTo>
                      <a:pt x="418" y="0"/>
                    </a:lnTo>
                    <a:lnTo>
                      <a:pt x="377" y="6"/>
                    </a:lnTo>
                    <a:lnTo>
                      <a:pt x="344" y="18"/>
                    </a:lnTo>
                    <a:lnTo>
                      <a:pt x="321" y="41"/>
                    </a:lnTo>
                    <a:lnTo>
                      <a:pt x="307" y="54"/>
                    </a:lnTo>
                    <a:lnTo>
                      <a:pt x="281" y="58"/>
                    </a:lnTo>
                    <a:lnTo>
                      <a:pt x="281" y="52"/>
                    </a:lnTo>
                    <a:lnTo>
                      <a:pt x="264" y="52"/>
                    </a:lnTo>
                    <a:lnTo>
                      <a:pt x="245" y="61"/>
                    </a:lnTo>
                    <a:lnTo>
                      <a:pt x="241" y="67"/>
                    </a:lnTo>
                    <a:lnTo>
                      <a:pt x="223" y="73"/>
                    </a:lnTo>
                    <a:lnTo>
                      <a:pt x="244" y="76"/>
                    </a:lnTo>
                    <a:lnTo>
                      <a:pt x="237" y="91"/>
                    </a:lnTo>
                    <a:lnTo>
                      <a:pt x="189" y="112"/>
                    </a:lnTo>
                    <a:lnTo>
                      <a:pt x="121" y="160"/>
                    </a:lnTo>
                    <a:lnTo>
                      <a:pt x="0" y="293"/>
                    </a:lnTo>
                    <a:lnTo>
                      <a:pt x="1" y="293"/>
                    </a:lnTo>
                    <a:lnTo>
                      <a:pt x="4" y="290"/>
                    </a:lnTo>
                    <a:lnTo>
                      <a:pt x="8" y="286"/>
                    </a:lnTo>
                    <a:lnTo>
                      <a:pt x="15" y="280"/>
                    </a:lnTo>
                    <a:lnTo>
                      <a:pt x="22" y="275"/>
                    </a:lnTo>
                    <a:lnTo>
                      <a:pt x="31" y="267"/>
                    </a:lnTo>
                    <a:lnTo>
                      <a:pt x="40" y="259"/>
                    </a:lnTo>
                    <a:lnTo>
                      <a:pt x="51" y="251"/>
                    </a:lnTo>
                    <a:lnTo>
                      <a:pt x="60" y="245"/>
                    </a:lnTo>
                    <a:lnTo>
                      <a:pt x="71" y="237"/>
                    </a:lnTo>
                    <a:lnTo>
                      <a:pt x="82" y="231"/>
                    </a:lnTo>
                    <a:lnTo>
                      <a:pt x="93" y="225"/>
                    </a:lnTo>
                    <a:lnTo>
                      <a:pt x="102" y="221"/>
                    </a:lnTo>
                    <a:lnTo>
                      <a:pt x="112" y="217"/>
                    </a:lnTo>
                    <a:lnTo>
                      <a:pt x="120" y="216"/>
                    </a:lnTo>
                    <a:lnTo>
                      <a:pt x="127" y="216"/>
                    </a:lnTo>
                    <a:lnTo>
                      <a:pt x="138" y="205"/>
                    </a:lnTo>
                    <a:lnTo>
                      <a:pt x="149" y="195"/>
                    </a:lnTo>
                    <a:lnTo>
                      <a:pt x="159" y="187"/>
                    </a:lnTo>
                    <a:lnTo>
                      <a:pt x="169" y="179"/>
                    </a:lnTo>
                    <a:lnTo>
                      <a:pt x="178" y="174"/>
                    </a:lnTo>
                    <a:lnTo>
                      <a:pt x="187" y="168"/>
                    </a:lnTo>
                    <a:lnTo>
                      <a:pt x="194" y="164"/>
                    </a:lnTo>
                    <a:lnTo>
                      <a:pt x="202" y="160"/>
                    </a:lnTo>
                    <a:lnTo>
                      <a:pt x="207" y="159"/>
                    </a:lnTo>
                    <a:lnTo>
                      <a:pt x="213" y="157"/>
                    </a:lnTo>
                    <a:lnTo>
                      <a:pt x="217" y="156"/>
                    </a:lnTo>
                    <a:lnTo>
                      <a:pt x="222" y="154"/>
                    </a:lnTo>
                    <a:lnTo>
                      <a:pt x="224" y="154"/>
                    </a:lnTo>
                    <a:lnTo>
                      <a:pt x="227" y="154"/>
                    </a:lnTo>
                    <a:lnTo>
                      <a:pt x="228" y="154"/>
                    </a:lnTo>
                    <a:lnTo>
                      <a:pt x="230" y="153"/>
                    </a:lnTo>
                  </a:path>
                </a:pathLst>
              </a:custGeom>
              <a:gradFill rotWithShape="0">
                <a:gsLst>
                  <a:gs pos="0">
                    <a:srgbClr val="C20041"/>
                  </a:gs>
                  <a:gs pos="100000">
                    <a:srgbClr val="FFBF18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037"/>
              <p:cNvSpPr>
                <a:spLocks/>
              </p:cNvSpPr>
              <p:nvPr/>
            </p:nvSpPr>
            <p:spPr bwMode="auto">
              <a:xfrm>
                <a:off x="5380" y="4136"/>
                <a:ext cx="239" cy="180"/>
              </a:xfrm>
              <a:custGeom>
                <a:avLst/>
                <a:gdLst>
                  <a:gd name="T0" fmla="*/ 175 w 239"/>
                  <a:gd name="T1" fmla="*/ 35 h 180"/>
                  <a:gd name="T2" fmla="*/ 173 w 239"/>
                  <a:gd name="T3" fmla="*/ 35 h 180"/>
                  <a:gd name="T4" fmla="*/ 164 w 239"/>
                  <a:gd name="T5" fmla="*/ 38 h 180"/>
                  <a:gd name="T6" fmla="*/ 119 w 239"/>
                  <a:gd name="T7" fmla="*/ 89 h 180"/>
                  <a:gd name="T8" fmla="*/ 97 w 239"/>
                  <a:gd name="T9" fmla="*/ 96 h 180"/>
                  <a:gd name="T10" fmla="*/ 95 w 239"/>
                  <a:gd name="T11" fmla="*/ 102 h 180"/>
                  <a:gd name="T12" fmla="*/ 85 w 239"/>
                  <a:gd name="T13" fmla="*/ 104 h 180"/>
                  <a:gd name="T14" fmla="*/ 77 w 239"/>
                  <a:gd name="T15" fmla="*/ 111 h 180"/>
                  <a:gd name="T16" fmla="*/ 60 w 239"/>
                  <a:gd name="T17" fmla="*/ 118 h 180"/>
                  <a:gd name="T18" fmla="*/ 34 w 239"/>
                  <a:gd name="T19" fmla="*/ 124 h 180"/>
                  <a:gd name="T20" fmla="*/ 14 w 239"/>
                  <a:gd name="T21" fmla="*/ 135 h 180"/>
                  <a:gd name="T22" fmla="*/ 0 w 239"/>
                  <a:gd name="T23" fmla="*/ 139 h 180"/>
                  <a:gd name="T24" fmla="*/ 33 w 239"/>
                  <a:gd name="T25" fmla="*/ 135 h 180"/>
                  <a:gd name="T26" fmla="*/ 53 w 239"/>
                  <a:gd name="T27" fmla="*/ 127 h 180"/>
                  <a:gd name="T28" fmla="*/ 49 w 239"/>
                  <a:gd name="T29" fmla="*/ 136 h 180"/>
                  <a:gd name="T30" fmla="*/ 62 w 239"/>
                  <a:gd name="T31" fmla="*/ 132 h 180"/>
                  <a:gd name="T32" fmla="*/ 73 w 239"/>
                  <a:gd name="T33" fmla="*/ 136 h 180"/>
                  <a:gd name="T34" fmla="*/ 86 w 239"/>
                  <a:gd name="T35" fmla="*/ 139 h 180"/>
                  <a:gd name="T36" fmla="*/ 98 w 239"/>
                  <a:gd name="T37" fmla="*/ 139 h 180"/>
                  <a:gd name="T38" fmla="*/ 110 w 239"/>
                  <a:gd name="T39" fmla="*/ 139 h 180"/>
                  <a:gd name="T40" fmla="*/ 117 w 239"/>
                  <a:gd name="T41" fmla="*/ 148 h 180"/>
                  <a:gd name="T42" fmla="*/ 123 w 239"/>
                  <a:gd name="T43" fmla="*/ 154 h 180"/>
                  <a:gd name="T44" fmla="*/ 120 w 239"/>
                  <a:gd name="T45" fmla="*/ 164 h 180"/>
                  <a:gd name="T46" fmla="*/ 113 w 239"/>
                  <a:gd name="T47" fmla="*/ 170 h 180"/>
                  <a:gd name="T48" fmla="*/ 113 w 239"/>
                  <a:gd name="T49" fmla="*/ 179 h 180"/>
                  <a:gd name="T50" fmla="*/ 126 w 239"/>
                  <a:gd name="T51" fmla="*/ 175 h 180"/>
                  <a:gd name="T52" fmla="*/ 151 w 239"/>
                  <a:gd name="T53" fmla="*/ 154 h 180"/>
                  <a:gd name="T54" fmla="*/ 156 w 239"/>
                  <a:gd name="T55" fmla="*/ 159 h 180"/>
                  <a:gd name="T56" fmla="*/ 165 w 239"/>
                  <a:gd name="T57" fmla="*/ 154 h 180"/>
                  <a:gd name="T58" fmla="*/ 175 w 239"/>
                  <a:gd name="T59" fmla="*/ 135 h 180"/>
                  <a:gd name="T60" fmla="*/ 184 w 239"/>
                  <a:gd name="T61" fmla="*/ 137 h 180"/>
                  <a:gd name="T62" fmla="*/ 215 w 239"/>
                  <a:gd name="T63" fmla="*/ 113 h 180"/>
                  <a:gd name="T64" fmla="*/ 217 w 239"/>
                  <a:gd name="T65" fmla="*/ 105 h 180"/>
                  <a:gd name="T66" fmla="*/ 224 w 239"/>
                  <a:gd name="T67" fmla="*/ 105 h 180"/>
                  <a:gd name="T68" fmla="*/ 231 w 239"/>
                  <a:gd name="T69" fmla="*/ 94 h 180"/>
                  <a:gd name="T70" fmla="*/ 228 w 239"/>
                  <a:gd name="T71" fmla="*/ 88 h 180"/>
                  <a:gd name="T72" fmla="*/ 219 w 239"/>
                  <a:gd name="T73" fmla="*/ 88 h 180"/>
                  <a:gd name="T74" fmla="*/ 217 w 239"/>
                  <a:gd name="T75" fmla="*/ 84 h 180"/>
                  <a:gd name="T76" fmla="*/ 218 w 239"/>
                  <a:gd name="T77" fmla="*/ 83 h 180"/>
                  <a:gd name="T78" fmla="*/ 214 w 239"/>
                  <a:gd name="T79" fmla="*/ 74 h 180"/>
                  <a:gd name="T80" fmla="*/ 218 w 239"/>
                  <a:gd name="T81" fmla="*/ 58 h 180"/>
                  <a:gd name="T82" fmla="*/ 234 w 239"/>
                  <a:gd name="T83" fmla="*/ 45 h 180"/>
                  <a:gd name="T84" fmla="*/ 238 w 239"/>
                  <a:gd name="T85" fmla="*/ 37 h 180"/>
                  <a:gd name="T86" fmla="*/ 234 w 239"/>
                  <a:gd name="T87" fmla="*/ 27 h 180"/>
                  <a:gd name="T88" fmla="*/ 228 w 239"/>
                  <a:gd name="T89" fmla="*/ 28 h 180"/>
                  <a:gd name="T90" fmla="*/ 215 w 239"/>
                  <a:gd name="T91" fmla="*/ 21 h 180"/>
                  <a:gd name="T92" fmla="*/ 215 w 239"/>
                  <a:gd name="T93" fmla="*/ 14 h 180"/>
                  <a:gd name="T94" fmla="*/ 226 w 239"/>
                  <a:gd name="T95" fmla="*/ 14 h 180"/>
                  <a:gd name="T96" fmla="*/ 214 w 239"/>
                  <a:gd name="T97" fmla="*/ 7 h 180"/>
                  <a:gd name="T98" fmla="*/ 202 w 239"/>
                  <a:gd name="T99" fmla="*/ 0 h 180"/>
                  <a:gd name="T100" fmla="*/ 193 w 239"/>
                  <a:gd name="T101" fmla="*/ 5 h 180"/>
                  <a:gd name="T102" fmla="*/ 198 w 239"/>
                  <a:gd name="T103" fmla="*/ 18 h 180"/>
                  <a:gd name="T104" fmla="*/ 175 w 239"/>
                  <a:gd name="T105" fmla="*/ 35 h 180"/>
                  <a:gd name="T106" fmla="*/ 175 w 239"/>
                  <a:gd name="T107" fmla="*/ 35 h 18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39" h="180">
                    <a:moveTo>
                      <a:pt x="175" y="35"/>
                    </a:moveTo>
                    <a:lnTo>
                      <a:pt x="173" y="35"/>
                    </a:lnTo>
                    <a:lnTo>
                      <a:pt x="164" y="38"/>
                    </a:lnTo>
                    <a:lnTo>
                      <a:pt x="119" y="89"/>
                    </a:lnTo>
                    <a:lnTo>
                      <a:pt x="97" y="96"/>
                    </a:lnTo>
                    <a:lnTo>
                      <a:pt x="95" y="102"/>
                    </a:lnTo>
                    <a:lnTo>
                      <a:pt x="85" y="104"/>
                    </a:lnTo>
                    <a:lnTo>
                      <a:pt x="77" y="111"/>
                    </a:lnTo>
                    <a:lnTo>
                      <a:pt x="60" y="118"/>
                    </a:lnTo>
                    <a:lnTo>
                      <a:pt x="34" y="124"/>
                    </a:lnTo>
                    <a:lnTo>
                      <a:pt x="14" y="135"/>
                    </a:lnTo>
                    <a:lnTo>
                      <a:pt x="0" y="139"/>
                    </a:lnTo>
                    <a:lnTo>
                      <a:pt x="33" y="135"/>
                    </a:lnTo>
                    <a:lnTo>
                      <a:pt x="53" y="127"/>
                    </a:lnTo>
                    <a:lnTo>
                      <a:pt x="49" y="136"/>
                    </a:lnTo>
                    <a:lnTo>
                      <a:pt x="62" y="132"/>
                    </a:lnTo>
                    <a:lnTo>
                      <a:pt x="73" y="136"/>
                    </a:lnTo>
                    <a:lnTo>
                      <a:pt x="86" y="139"/>
                    </a:lnTo>
                    <a:lnTo>
                      <a:pt x="98" y="139"/>
                    </a:lnTo>
                    <a:lnTo>
                      <a:pt x="110" y="139"/>
                    </a:lnTo>
                    <a:lnTo>
                      <a:pt x="117" y="148"/>
                    </a:lnTo>
                    <a:lnTo>
                      <a:pt x="123" y="154"/>
                    </a:lnTo>
                    <a:lnTo>
                      <a:pt x="120" y="164"/>
                    </a:lnTo>
                    <a:lnTo>
                      <a:pt x="113" y="170"/>
                    </a:lnTo>
                    <a:lnTo>
                      <a:pt x="113" y="179"/>
                    </a:lnTo>
                    <a:lnTo>
                      <a:pt x="126" y="175"/>
                    </a:lnTo>
                    <a:lnTo>
                      <a:pt x="151" y="154"/>
                    </a:lnTo>
                    <a:lnTo>
                      <a:pt x="156" y="159"/>
                    </a:lnTo>
                    <a:lnTo>
                      <a:pt x="165" y="154"/>
                    </a:lnTo>
                    <a:lnTo>
                      <a:pt x="175" y="135"/>
                    </a:lnTo>
                    <a:lnTo>
                      <a:pt x="184" y="137"/>
                    </a:lnTo>
                    <a:lnTo>
                      <a:pt x="215" y="113"/>
                    </a:lnTo>
                    <a:lnTo>
                      <a:pt x="217" y="105"/>
                    </a:lnTo>
                    <a:lnTo>
                      <a:pt x="224" y="105"/>
                    </a:lnTo>
                    <a:lnTo>
                      <a:pt x="231" y="94"/>
                    </a:lnTo>
                    <a:lnTo>
                      <a:pt x="228" y="88"/>
                    </a:lnTo>
                    <a:lnTo>
                      <a:pt x="219" y="88"/>
                    </a:lnTo>
                    <a:lnTo>
                      <a:pt x="217" y="84"/>
                    </a:lnTo>
                    <a:lnTo>
                      <a:pt x="218" y="83"/>
                    </a:lnTo>
                    <a:lnTo>
                      <a:pt x="214" y="74"/>
                    </a:lnTo>
                    <a:lnTo>
                      <a:pt x="218" y="58"/>
                    </a:lnTo>
                    <a:lnTo>
                      <a:pt x="234" y="45"/>
                    </a:lnTo>
                    <a:lnTo>
                      <a:pt x="238" y="37"/>
                    </a:lnTo>
                    <a:lnTo>
                      <a:pt x="234" y="27"/>
                    </a:lnTo>
                    <a:lnTo>
                      <a:pt x="228" y="28"/>
                    </a:lnTo>
                    <a:lnTo>
                      <a:pt x="215" y="21"/>
                    </a:lnTo>
                    <a:lnTo>
                      <a:pt x="215" y="14"/>
                    </a:lnTo>
                    <a:lnTo>
                      <a:pt x="226" y="14"/>
                    </a:lnTo>
                    <a:lnTo>
                      <a:pt x="214" y="7"/>
                    </a:lnTo>
                    <a:lnTo>
                      <a:pt x="202" y="0"/>
                    </a:lnTo>
                    <a:lnTo>
                      <a:pt x="193" y="5"/>
                    </a:lnTo>
                    <a:lnTo>
                      <a:pt x="198" y="18"/>
                    </a:lnTo>
                    <a:lnTo>
                      <a:pt x="175" y="35"/>
                    </a:lnTo>
                  </a:path>
                </a:pathLst>
              </a:custGeom>
              <a:gradFill rotWithShape="0">
                <a:gsLst>
                  <a:gs pos="0">
                    <a:srgbClr val="820040"/>
                  </a:gs>
                  <a:gs pos="100000">
                    <a:srgbClr val="C2004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3622040" y="-4763"/>
            <a:ext cx="549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Index with Pointers to Knowledge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49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325" y="663218"/>
            <a:ext cx="1129456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Three Modern Approaches for Data Management And File Access</a:t>
            </a:r>
          </a:p>
          <a:p>
            <a:endParaRPr lang="en-US" sz="4400" b="1" dirty="0"/>
          </a:p>
          <a:p>
            <a:r>
              <a:rPr lang="en-US" sz="4400" b="1" dirty="0" smtClean="0"/>
              <a:t>		1. Block Level Access</a:t>
            </a:r>
          </a:p>
          <a:p>
            <a:endParaRPr lang="en-US" sz="4400" b="1" dirty="0"/>
          </a:p>
          <a:p>
            <a:r>
              <a:rPr lang="en-US" sz="4400" b="1" dirty="0" smtClean="0"/>
              <a:t>		2. File Level Access </a:t>
            </a:r>
          </a:p>
          <a:p>
            <a:endParaRPr lang="en-US" sz="4400" b="1" dirty="0"/>
          </a:p>
          <a:p>
            <a:r>
              <a:rPr lang="en-US" sz="4400" b="1" dirty="0" smtClean="0"/>
              <a:t>		3. Object Level Access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013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19" y="219075"/>
            <a:ext cx="11123391" cy="642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8329" y="4925786"/>
            <a:ext cx="13171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2757" y="4811484"/>
            <a:ext cx="1632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Yann </a:t>
            </a:r>
            <a:r>
              <a:rPr lang="en-US" sz="2000" b="1" dirty="0" err="1" smtClean="0"/>
              <a:t>LeCun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7827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50" y="277763"/>
            <a:ext cx="11418005" cy="637689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25099" y="239058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Three Basic File (Information) Access Approaches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316686" y="2362200"/>
            <a:ext cx="3215640" cy="64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59432" y="4318968"/>
            <a:ext cx="3215640" cy="64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658497" y="1650275"/>
            <a:ext cx="3215640" cy="64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96023" y="1260887"/>
            <a:ext cx="214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Browser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4803" y="6288304"/>
            <a:ext cx="2232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Web Server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36542" y="6262894"/>
            <a:ext cx="293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Amazon AWS S3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7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1" y="111761"/>
            <a:ext cx="11231880" cy="630149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391920" y="929640"/>
            <a:ext cx="2098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296160" y="3012440"/>
            <a:ext cx="2098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052560" y="2164080"/>
            <a:ext cx="2098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0560" y="2189480"/>
            <a:ext cx="2098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624" y="517264"/>
            <a:ext cx="111341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	</a:t>
            </a:r>
            <a:r>
              <a:rPr lang="en-US" sz="5400" b="1" dirty="0" smtClean="0"/>
              <a:t>Searching for Desired Data  </a:t>
            </a:r>
            <a:endParaRPr lang="en-US" sz="4400" b="1" dirty="0" smtClean="0"/>
          </a:p>
          <a:p>
            <a:endParaRPr lang="en-US" sz="4400" b="1" dirty="0"/>
          </a:p>
          <a:p>
            <a:pPr algn="ctr"/>
            <a:r>
              <a:rPr lang="en-US" sz="5400" b="1" dirty="0" smtClean="0"/>
              <a:t>Following Elon Musk’s Tree Structure of </a:t>
            </a:r>
          </a:p>
          <a:p>
            <a:pPr algn="ctr"/>
            <a:r>
              <a:rPr lang="en-US" sz="5400" b="1" dirty="0" smtClean="0"/>
              <a:t>  Stored Knowledge  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4562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9" y="209176"/>
            <a:ext cx="11319435" cy="618564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667760" y="209176"/>
            <a:ext cx="613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 Basic Tree Structure Of Knowledge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5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6478" y="944372"/>
            <a:ext cx="8892988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 u="sng" dirty="0" smtClean="0"/>
              <a:t>Search tree analysis </a:t>
            </a:r>
            <a:r>
              <a:rPr lang="en-US" altLang="en-US" sz="3200" dirty="0" smtClean="0"/>
              <a:t>can be </a:t>
            </a:r>
            <a:r>
              <a:rPr lang="en-US" altLang="en-US" sz="3200" u="sng" dirty="0" smtClean="0"/>
              <a:t>applied </a:t>
            </a:r>
            <a:r>
              <a:rPr lang="en-US" altLang="en-US" sz="3200" dirty="0" smtClean="0"/>
              <a:t>to much more </a:t>
            </a:r>
            <a:r>
              <a:rPr lang="en-US" altLang="en-US" sz="3200" b="1" u="sng" dirty="0" smtClean="0"/>
              <a:t>complicated games</a:t>
            </a:r>
            <a:r>
              <a:rPr lang="en-US" altLang="en-US" sz="3200" b="1" i="1" u="sng" dirty="0" smtClean="0"/>
              <a:t> </a:t>
            </a:r>
            <a:r>
              <a:rPr lang="en-US" altLang="en-US" sz="3200" dirty="0" smtClean="0"/>
              <a:t>such as </a:t>
            </a:r>
            <a:r>
              <a:rPr lang="en-US" altLang="en-US" sz="3200" b="1" u="sng" dirty="0" smtClean="0"/>
              <a:t>chess.</a:t>
            </a:r>
          </a:p>
          <a:p>
            <a:pPr>
              <a:lnSpc>
                <a:spcPct val="90000"/>
              </a:lnSpc>
            </a:pPr>
            <a:endParaRPr lang="en-US" altLang="en-US" sz="3200" dirty="0" smtClean="0"/>
          </a:p>
          <a:p>
            <a:pPr>
              <a:lnSpc>
                <a:spcPct val="90000"/>
              </a:lnSpc>
            </a:pPr>
            <a:r>
              <a:rPr lang="en-US" altLang="en-US" sz="3200" b="1" dirty="0" smtClean="0"/>
              <a:t>However</a:t>
            </a:r>
            <a:r>
              <a:rPr lang="en-US" altLang="en-US" sz="3200" dirty="0" smtClean="0"/>
              <a:t>, </a:t>
            </a:r>
            <a:r>
              <a:rPr lang="en-US" altLang="en-US" sz="3200" b="1" u="sng" dirty="0" smtClean="0">
                <a:solidFill>
                  <a:srgbClr val="FF0000"/>
                </a:solidFill>
              </a:rPr>
              <a:t>full analysis </a:t>
            </a:r>
            <a:r>
              <a:rPr lang="en-US" altLang="en-US" sz="3200" dirty="0" smtClean="0"/>
              <a:t>of the chess </a:t>
            </a:r>
            <a:r>
              <a:rPr lang="en-US" altLang="en-US" sz="3200" b="1" dirty="0" smtClean="0">
                <a:solidFill>
                  <a:srgbClr val="FF0000"/>
                </a:solidFill>
              </a:rPr>
              <a:t>search tree </a:t>
            </a:r>
            <a:r>
              <a:rPr lang="en-US" altLang="en-US" sz="3200" b="1" dirty="0" smtClean="0"/>
              <a:t>would </a:t>
            </a:r>
            <a:r>
              <a:rPr lang="en-US" altLang="en-US" sz="3200" b="1" u="sng" dirty="0" smtClean="0"/>
              <a:t>take more than your </a:t>
            </a:r>
            <a:r>
              <a:rPr lang="en-US" altLang="en-US" sz="3200" b="1" u="sng" dirty="0" smtClean="0">
                <a:solidFill>
                  <a:srgbClr val="FF0000"/>
                </a:solidFill>
              </a:rPr>
              <a:t>lifetime </a:t>
            </a:r>
            <a:r>
              <a:rPr lang="en-US" altLang="en-US" sz="3200" b="1" u="sng" dirty="0" smtClean="0"/>
              <a:t>to determine the first move.</a:t>
            </a:r>
          </a:p>
          <a:p>
            <a:pPr>
              <a:lnSpc>
                <a:spcPct val="90000"/>
              </a:lnSpc>
            </a:pPr>
            <a:endParaRPr lang="en-US" altLang="en-US" sz="3200" dirty="0" smtClean="0"/>
          </a:p>
          <a:p>
            <a:pPr>
              <a:lnSpc>
                <a:spcPct val="90000"/>
              </a:lnSpc>
            </a:pPr>
            <a:r>
              <a:rPr lang="en-US" altLang="en-US" sz="3200" dirty="0" smtClean="0"/>
              <a:t>Because these </a:t>
            </a:r>
            <a:r>
              <a:rPr lang="en-US" altLang="en-US" sz="3200" b="1" u="sng" dirty="0" smtClean="0">
                <a:solidFill>
                  <a:srgbClr val="FF0000"/>
                </a:solidFill>
              </a:rPr>
              <a:t>trees are so large</a:t>
            </a:r>
            <a:r>
              <a:rPr lang="en-US" altLang="en-US" sz="3200" dirty="0" smtClean="0"/>
              <a:t>, </a:t>
            </a:r>
            <a:r>
              <a:rPr lang="en-US" altLang="en-US" sz="3200" b="1" u="sng" dirty="0" smtClean="0"/>
              <a:t>only a fraction </a:t>
            </a:r>
            <a:r>
              <a:rPr lang="en-US" altLang="en-US" sz="3200" dirty="0" smtClean="0"/>
              <a:t>of the tree </a:t>
            </a:r>
            <a:r>
              <a:rPr lang="en-US" altLang="en-US" sz="3200" b="1" u="sng" dirty="0" smtClean="0"/>
              <a:t>can be analyzed in a </a:t>
            </a:r>
            <a:r>
              <a:rPr lang="en-US" altLang="en-US" sz="3200" b="1" u="sng" dirty="0" smtClean="0">
                <a:solidFill>
                  <a:srgbClr val="FF0000"/>
                </a:solidFill>
              </a:rPr>
              <a:t>reasonable time limit</a:t>
            </a:r>
            <a:r>
              <a:rPr lang="en-US" altLang="en-US" sz="3200" b="1" dirty="0" smtClean="0"/>
              <a:t>, </a:t>
            </a:r>
            <a:r>
              <a:rPr lang="en-US" altLang="en-US" sz="3200" dirty="0" smtClean="0"/>
              <a:t>even with modern computing power.</a:t>
            </a:r>
          </a:p>
          <a:p>
            <a:pPr>
              <a:lnSpc>
                <a:spcPct val="90000"/>
              </a:lnSpc>
            </a:pPr>
            <a:endParaRPr lang="en-US" altLang="en-US" sz="3200" dirty="0" smtClean="0"/>
          </a:p>
          <a:p>
            <a:pPr>
              <a:lnSpc>
                <a:spcPct val="90000"/>
              </a:lnSpc>
            </a:pPr>
            <a:r>
              <a:rPr lang="en-US" altLang="en-US" sz="3200" dirty="0" smtClean="0"/>
              <a:t>Therefore, we must </a:t>
            </a:r>
            <a:r>
              <a:rPr lang="en-US" altLang="en-US" sz="3200" b="1" u="sng" dirty="0" smtClean="0"/>
              <a:t>find a way </a:t>
            </a:r>
            <a:r>
              <a:rPr lang="en-US" altLang="en-US" sz="3200" dirty="0" smtClean="0"/>
              <a:t>to </a:t>
            </a:r>
            <a:r>
              <a:rPr lang="en-US" altLang="en-US" sz="3200" b="1" dirty="0" smtClean="0">
                <a:solidFill>
                  <a:srgbClr val="FF0000"/>
                </a:solidFill>
              </a:rPr>
              <a:t>prune the tree</a:t>
            </a:r>
            <a:r>
              <a:rPr lang="en-US" altLang="en-US" sz="320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3466673" y="186771"/>
            <a:ext cx="4171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 smtClean="0">
                <a:solidFill>
                  <a:srgbClr val="FF0000"/>
                </a:solidFill>
              </a:rPr>
              <a:t>Pruning Search Trees</a:t>
            </a:r>
            <a:endParaRPr lang="en-US" sz="3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1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0800" y="706441"/>
            <a:ext cx="1060524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indent="0">
              <a:buFontTx/>
              <a:buNone/>
            </a:pPr>
            <a:r>
              <a:rPr lang="en-US" altLang="en-US" sz="3600" b="1" dirty="0" smtClean="0"/>
              <a:t>               </a:t>
            </a:r>
            <a:r>
              <a:rPr lang="en-US" altLang="en-US" sz="3600" b="1" u="sng" dirty="0" smtClean="0">
                <a:solidFill>
                  <a:srgbClr val="FF0000"/>
                </a:solidFill>
              </a:rPr>
              <a:t>Techniques for “Pruning” </a:t>
            </a:r>
            <a:r>
              <a:rPr lang="en-US" altLang="en-US" sz="3600" b="1" u="sng" dirty="0">
                <a:solidFill>
                  <a:srgbClr val="FF0000"/>
                </a:solidFill>
              </a:rPr>
              <a:t>S</a:t>
            </a:r>
            <a:r>
              <a:rPr lang="en-US" altLang="en-US" sz="3600" b="1" u="sng" dirty="0" smtClean="0">
                <a:solidFill>
                  <a:srgbClr val="FF0000"/>
                </a:solidFill>
              </a:rPr>
              <a:t>earch </a:t>
            </a:r>
            <a:r>
              <a:rPr lang="en-US" altLang="en-US" sz="3600" b="1" u="sng" dirty="0">
                <a:solidFill>
                  <a:srgbClr val="FF0000"/>
                </a:solidFill>
              </a:rPr>
              <a:t>S</a:t>
            </a:r>
            <a:r>
              <a:rPr lang="en-US" altLang="en-US" sz="3600" b="1" u="sng" dirty="0" smtClean="0">
                <a:solidFill>
                  <a:srgbClr val="FF0000"/>
                </a:solidFill>
              </a:rPr>
              <a:t>pace</a:t>
            </a:r>
          </a:p>
          <a:p>
            <a:pPr marL="63500" indent="0">
              <a:buClr>
                <a:srgbClr val="3333FF"/>
              </a:buClr>
            </a:pPr>
            <a:endParaRPr lang="en-GB" altLang="en-US" sz="3600" b="1" dirty="0" smtClean="0"/>
          </a:p>
          <a:p>
            <a:pPr marL="63500" indent="0">
              <a:buClr>
                <a:srgbClr val="3333FF"/>
              </a:buClr>
            </a:pPr>
            <a:r>
              <a:rPr lang="en-GB" altLang="en-US" sz="3600" b="1" dirty="0" smtClean="0">
                <a:solidFill>
                  <a:srgbClr val="FF0000"/>
                </a:solidFill>
              </a:rPr>
              <a:t>1. Depth-first Search </a:t>
            </a:r>
          </a:p>
          <a:p>
            <a:pPr marL="63500" indent="0">
              <a:buClr>
                <a:srgbClr val="3333FF"/>
              </a:buClr>
            </a:pPr>
            <a:r>
              <a:rPr lang="en-GB" altLang="en-US" sz="3600" b="1" dirty="0" smtClean="0"/>
              <a:t> </a:t>
            </a:r>
            <a:r>
              <a:rPr lang="en-GB" altLang="en-US" sz="3600" dirty="0" smtClean="0"/>
              <a:t>A technique that involves the </a:t>
            </a:r>
            <a:r>
              <a:rPr lang="en-GB" altLang="en-US" sz="3600" b="1" dirty="0" smtClean="0"/>
              <a:t>analysis</a:t>
            </a:r>
            <a:r>
              <a:rPr lang="en-GB" altLang="en-US" sz="3600" dirty="0" smtClean="0"/>
              <a:t> of </a:t>
            </a:r>
            <a:r>
              <a:rPr lang="en-GB" altLang="en-US" sz="3600" b="1" dirty="0" smtClean="0">
                <a:solidFill>
                  <a:srgbClr val="FF0000"/>
                </a:solidFill>
              </a:rPr>
              <a:t>selected </a:t>
            </a:r>
            <a:r>
              <a:rPr lang="en-GB" altLang="en-US" sz="3600" b="1" u="sng" dirty="0" smtClean="0">
                <a:solidFill>
                  <a:srgbClr val="FF0000"/>
                </a:solidFill>
              </a:rPr>
              <a:t>paths all the way down the tree </a:t>
            </a:r>
          </a:p>
          <a:p>
            <a:pPr marL="63500" indent="0">
              <a:buClr>
                <a:srgbClr val="3333FF"/>
              </a:buClr>
            </a:pPr>
            <a:endParaRPr lang="en-GB" altLang="en-US" sz="3600" dirty="0" smtClean="0"/>
          </a:p>
          <a:p>
            <a:pPr marL="63500" indent="0">
              <a:buClr>
                <a:srgbClr val="3333FF"/>
              </a:buClr>
            </a:pPr>
            <a:r>
              <a:rPr lang="en-GB" altLang="en-US" sz="3600" b="1" dirty="0" smtClean="0">
                <a:solidFill>
                  <a:srgbClr val="FF0000"/>
                </a:solidFill>
              </a:rPr>
              <a:t>2. Breadth-first  Search</a:t>
            </a:r>
          </a:p>
          <a:p>
            <a:pPr marL="63500" indent="0">
              <a:buClr>
                <a:srgbClr val="3333FF"/>
              </a:buClr>
            </a:pPr>
            <a:r>
              <a:rPr lang="en-GB" altLang="en-US" sz="3600" dirty="0" smtClean="0"/>
              <a:t>A technique that involves the </a:t>
            </a:r>
            <a:r>
              <a:rPr lang="en-GB" altLang="en-US" sz="3600" b="1" dirty="0" smtClean="0"/>
              <a:t>analysis</a:t>
            </a:r>
            <a:r>
              <a:rPr lang="en-GB" altLang="en-US" sz="3600" dirty="0" smtClean="0"/>
              <a:t> of </a:t>
            </a:r>
            <a:r>
              <a:rPr lang="en-GB" altLang="en-US" sz="3600" b="1" u="sng" dirty="0" smtClean="0">
                <a:solidFill>
                  <a:srgbClr val="FF0000"/>
                </a:solidFill>
              </a:rPr>
              <a:t>all possible paths </a:t>
            </a:r>
            <a:r>
              <a:rPr lang="en-GB" altLang="en-US" sz="3600" u="sng" dirty="0" smtClean="0"/>
              <a:t>but </a:t>
            </a:r>
            <a:r>
              <a:rPr lang="en-GB" altLang="en-US" sz="3600" b="1" u="sng" dirty="0" smtClean="0">
                <a:solidFill>
                  <a:srgbClr val="FF0000"/>
                </a:solidFill>
              </a:rPr>
              <a:t>only for a short distance down </a:t>
            </a:r>
            <a:r>
              <a:rPr lang="en-GB" altLang="en-US" sz="3600" dirty="0" smtClean="0"/>
              <a:t>the tree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5889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15385" y="159572"/>
            <a:ext cx="10730752" cy="26427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400" b="1" dirty="0"/>
              <a:t>Search Tree </a:t>
            </a:r>
            <a:r>
              <a:rPr lang="en-US" altLang="en-US" sz="4400" b="1" dirty="0" smtClean="0"/>
              <a:t>Strategies</a:t>
            </a:r>
            <a:endParaRPr lang="en-US" altLang="en-US" sz="4400" b="1" dirty="0"/>
          </a:p>
          <a:p>
            <a:r>
              <a:rPr lang="en-GB" altLang="en-US" sz="4400" b="1" u="sng" dirty="0" smtClean="0">
                <a:solidFill>
                  <a:srgbClr val="FF0000"/>
                </a:solidFill>
              </a:rPr>
              <a:t>Breadth-first strategies </a:t>
            </a:r>
            <a:r>
              <a:rPr lang="en-GB" altLang="en-US" sz="4400" dirty="0" smtClean="0"/>
              <a:t>tend to be </a:t>
            </a:r>
            <a:r>
              <a:rPr lang="en-GB" altLang="en-US" sz="4400" b="1" dirty="0" smtClean="0"/>
              <a:t>more successful </a:t>
            </a:r>
            <a:r>
              <a:rPr lang="en-GB" altLang="en-US" sz="4400" dirty="0" smtClean="0"/>
              <a:t>(and computationally feasible).</a:t>
            </a:r>
          </a:p>
          <a:p>
            <a:r>
              <a:rPr lang="en-GB" altLang="en-US" sz="4400" dirty="0" smtClean="0"/>
              <a:t>Search tree analysis can be applied nicely to other, </a:t>
            </a:r>
            <a:r>
              <a:rPr lang="en-GB" altLang="en-US" sz="4400" b="1" u="sng" dirty="0" smtClean="0"/>
              <a:t>more complicated games </a:t>
            </a:r>
            <a:r>
              <a:rPr lang="en-GB" altLang="en-US" sz="4400" dirty="0" smtClean="0"/>
              <a:t>such as chess.</a:t>
            </a:r>
          </a:p>
          <a:p>
            <a:r>
              <a:rPr lang="en-GB" altLang="en-US" sz="4400" dirty="0" smtClean="0"/>
              <a:t>In </a:t>
            </a:r>
            <a:r>
              <a:rPr lang="en-GB" altLang="en-US" sz="4400" u="sng" dirty="0" smtClean="0">
                <a:solidFill>
                  <a:srgbClr val="FF0000"/>
                </a:solidFill>
              </a:rPr>
              <a:t>1997, </a:t>
            </a:r>
            <a:r>
              <a:rPr lang="en-GB" altLang="en-US" sz="4400" b="1" u="sng" dirty="0" smtClean="0">
                <a:solidFill>
                  <a:srgbClr val="FF0000"/>
                </a:solidFill>
              </a:rPr>
              <a:t>IBM’s Deep Blue </a:t>
            </a:r>
            <a:r>
              <a:rPr lang="en-GB" altLang="en-US" sz="4400" dirty="0" smtClean="0"/>
              <a:t>became the first program to defeat a master-level chess player </a:t>
            </a:r>
            <a:r>
              <a:rPr lang="en-GB" altLang="en-US" sz="4400" b="1" dirty="0" smtClean="0"/>
              <a:t>following a </a:t>
            </a:r>
            <a:r>
              <a:rPr lang="en-GB" altLang="en-US" sz="4400" b="1" u="sng" dirty="0" smtClean="0">
                <a:solidFill>
                  <a:srgbClr val="FF0000"/>
                </a:solidFill>
              </a:rPr>
              <a:t>Breadth First ap</a:t>
            </a:r>
            <a:r>
              <a:rPr lang="en-GB" altLang="en-US" sz="4400" b="1" dirty="0" smtClean="0">
                <a:solidFill>
                  <a:srgbClr val="FF0000"/>
                </a:solidFill>
              </a:rPr>
              <a:t>proach </a:t>
            </a:r>
            <a:r>
              <a:rPr lang="en-GB" altLang="en-US" sz="4400" dirty="0" smtClean="0"/>
              <a:t>to </a:t>
            </a:r>
            <a:r>
              <a:rPr lang="en-GB" altLang="en-US" sz="4400" b="1" u="sng" dirty="0" smtClean="0">
                <a:solidFill>
                  <a:srgbClr val="FF0000"/>
                </a:solidFill>
              </a:rPr>
              <a:t>quickly prune </a:t>
            </a:r>
            <a:r>
              <a:rPr lang="en-GB" altLang="en-US" sz="4400" dirty="0" smtClean="0"/>
              <a:t>the </a:t>
            </a:r>
            <a:r>
              <a:rPr lang="en-GB" altLang="en-US" sz="4400" b="1" dirty="0" smtClean="0"/>
              <a:t>Knowledge Tree</a:t>
            </a:r>
            <a:r>
              <a:rPr lang="en-GB" altLang="en-US" sz="4400" dirty="0" smtClean="0"/>
              <a:t>.</a:t>
            </a:r>
            <a:endParaRPr lang="en-US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624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81" y="149413"/>
            <a:ext cx="11229789" cy="6311152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>
            <a:off x="3530303" y="3374316"/>
            <a:ext cx="5667485" cy="19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23559" y="6015466"/>
            <a:ext cx="676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Look for First “Reasonably Good” Solution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19" y="227106"/>
            <a:ext cx="10979346" cy="6323106"/>
          </a:xfrm>
          <a:prstGeom prst="rect">
            <a:avLst/>
          </a:prstGeom>
          <a:noFill/>
        </p:spPr>
      </p:pic>
      <p:cxnSp>
        <p:nvCxnSpPr>
          <p:cNvPr id="3" name="Straight Arrow Connector 2"/>
          <p:cNvCxnSpPr/>
          <p:nvPr/>
        </p:nvCxnSpPr>
        <p:spPr>
          <a:xfrm flipH="1">
            <a:off x="3159732" y="1190513"/>
            <a:ext cx="2115672" cy="12407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1621388" y="2472466"/>
            <a:ext cx="1538344" cy="24921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003610" y="3192033"/>
            <a:ext cx="1" cy="21222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583790" y="3296024"/>
            <a:ext cx="412375" cy="21467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457822" y="3139440"/>
            <a:ext cx="1477383" cy="105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14600" y="6032671"/>
            <a:ext cx="10930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Exhaustive Search until First Reasonably Good Solution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5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2" y="0"/>
            <a:ext cx="11419597" cy="685799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3926541" y="3168127"/>
            <a:ext cx="381897" cy="26141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7472980" y="3587675"/>
            <a:ext cx="3306182" cy="179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21641" y="157480"/>
            <a:ext cx="2047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Both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79285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18" y="269822"/>
            <a:ext cx="11162659" cy="451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89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6" y="0"/>
            <a:ext cx="1132114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6819" y="0"/>
            <a:ext cx="225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Algorithm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7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16" y="0"/>
            <a:ext cx="11994776" cy="6750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spcAft>
                <a:spcPts val="1000"/>
              </a:spcAft>
              <a:buAutoNum type="arabicPeriod"/>
            </a:pPr>
            <a:r>
              <a:rPr lang="en-US" sz="2600" b="1" u="sng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Informed Searches </a:t>
            </a:r>
            <a:r>
              <a:rPr lang="en-US" sz="26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take advantage of </a:t>
            </a:r>
            <a:r>
              <a:rPr lang="en-US" sz="2600" b="1" u="sng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information available beyond that contained in the definition of the problem </a:t>
            </a:r>
            <a:r>
              <a:rPr lang="en-US" sz="26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itself. </a:t>
            </a:r>
          </a:p>
          <a:p>
            <a:pPr marL="457200" indent="-457200">
              <a:lnSpc>
                <a:spcPct val="200000"/>
              </a:lnSpc>
              <a:spcAft>
                <a:spcPts val="1000"/>
              </a:spcAft>
              <a:buAutoNum type="arabicPeriod"/>
            </a:pPr>
            <a:r>
              <a:rPr lang="en-US" sz="26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</a:t>
            </a:r>
            <a:r>
              <a:rPr lang="en-US" sz="2600" b="1" u="sng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Best-First algorithm is </a:t>
            </a:r>
            <a:r>
              <a:rPr lang="en-US" sz="2600" u="sng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practical method, </a:t>
            </a:r>
            <a:r>
              <a:rPr lang="en-US" sz="2600" b="1" u="sng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not guaranteed </a:t>
            </a:r>
            <a:r>
              <a:rPr lang="en-US" sz="2600" u="sng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be either </a:t>
            </a:r>
            <a:r>
              <a:rPr lang="en-US" sz="2600" b="1" u="sng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optimal, perfect</a:t>
            </a:r>
            <a:r>
              <a:rPr lang="en-US" sz="2600" b="1" u="sng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logical, or rational</a:t>
            </a:r>
            <a:r>
              <a:rPr lang="en-US" sz="2600" u="sng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600" b="1" u="sng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but still is sufficient </a:t>
            </a:r>
            <a:r>
              <a:rPr lang="en-US" sz="260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for achieving an immediate goal. </a:t>
            </a: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US" sz="2600" b="1" dirty="0" smtClean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3. S</a:t>
            </a:r>
            <a:r>
              <a:rPr lang="en-US" sz="2600" b="1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earching with a </a:t>
            </a:r>
            <a:r>
              <a:rPr lang="en-US" sz="2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heuristic algorithm </a:t>
            </a:r>
            <a:r>
              <a:rPr lang="en-US" sz="260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might </a:t>
            </a:r>
            <a:r>
              <a:rPr lang="en-US" sz="2600" b="1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include an “</a:t>
            </a:r>
            <a:r>
              <a:rPr lang="en-US" sz="26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estimated” cost</a:t>
            </a:r>
            <a:r>
              <a:rPr lang="en-US" sz="2600" b="1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	contained as an element in each of the bottom  leaf nodes. Select the 	first 	one encountered which meets an estimated lowest cost.</a:t>
            </a:r>
            <a:endParaRPr lang="en-US" sz="2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4137" y="620754"/>
            <a:ext cx="1028550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1. Sophisticated Search</a:t>
            </a:r>
          </a:p>
          <a:p>
            <a:r>
              <a:rPr lang="en-US" sz="4400" b="1" dirty="0" smtClean="0"/>
              <a:t>2. Branch </a:t>
            </a:r>
            <a:r>
              <a:rPr lang="en-US" sz="4400" b="1" dirty="0"/>
              <a:t>and Bound</a:t>
            </a:r>
            <a:endParaRPr lang="en-US" sz="4400" b="1" dirty="0" smtClean="0"/>
          </a:p>
          <a:p>
            <a:r>
              <a:rPr lang="en-US" sz="4400" b="1" dirty="0" smtClean="0"/>
              <a:t>3. Heuristics Search</a:t>
            </a:r>
          </a:p>
          <a:p>
            <a:r>
              <a:rPr lang="en-US" sz="4400" b="1" dirty="0" smtClean="0"/>
              <a:t>4. Dynamic </a:t>
            </a:r>
            <a:r>
              <a:rPr lang="en-US" sz="4400" b="1" dirty="0"/>
              <a:t>Programming </a:t>
            </a:r>
            <a:endParaRPr lang="en-US" sz="4400" b="1" dirty="0" smtClean="0"/>
          </a:p>
          <a:p>
            <a:r>
              <a:rPr lang="en-US" sz="4400" b="1" dirty="0"/>
              <a:t>	</a:t>
            </a:r>
            <a:r>
              <a:rPr lang="en-US" sz="4400" b="1" dirty="0" smtClean="0"/>
              <a:t>a. We heuristically </a:t>
            </a:r>
            <a:r>
              <a:rPr lang="en-US" sz="4400" b="1" dirty="0"/>
              <a:t>decide to </a:t>
            </a:r>
            <a:r>
              <a:rPr lang="en-US" sz="4400" b="1" dirty="0" smtClean="0"/>
              <a:t>simplify 			the 	number of </a:t>
            </a:r>
            <a:r>
              <a:rPr lang="en-US" sz="4400" b="1" dirty="0"/>
              <a:t>nodes available </a:t>
            </a:r>
            <a:endParaRPr lang="en-US" sz="4400" b="1" dirty="0" smtClean="0"/>
          </a:p>
          <a:p>
            <a:r>
              <a:rPr lang="en-US" sz="4400" b="1" dirty="0"/>
              <a:t>	</a:t>
            </a:r>
            <a:r>
              <a:rPr lang="en-US" sz="4400" b="1" dirty="0" smtClean="0"/>
              <a:t>b. use </a:t>
            </a:r>
            <a:r>
              <a:rPr lang="en-US" sz="4400" b="1" dirty="0"/>
              <a:t>information from previous </a:t>
            </a:r>
            <a:r>
              <a:rPr lang="en-US" sz="4400" b="1" dirty="0" smtClean="0"/>
              <a:t>				searches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75703" y="134470"/>
            <a:ext cx="4324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Other Search Strategies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014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0541" y="392250"/>
            <a:ext cx="11295530" cy="6258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  <a:spcAft>
                <a:spcPts val="1000"/>
              </a:spcAft>
            </a:pPr>
            <a:r>
              <a:rPr lang="en-US" sz="32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Branch and Bound Search </a:t>
            </a:r>
            <a:r>
              <a:rPr lang="en-US" sz="3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combines</a:t>
            </a:r>
          </a:p>
          <a:p>
            <a:pPr indent="457200">
              <a:lnSpc>
                <a:spcPct val="200000"/>
              </a:lnSpc>
              <a:spcAft>
                <a:spcPts val="1000"/>
              </a:spcAft>
            </a:pPr>
            <a:r>
              <a:rPr lang="en-US" sz="3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1. the </a:t>
            </a:r>
            <a:r>
              <a:rPr lang="en-US" sz="32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depth-first simple strategy</a:t>
            </a:r>
            <a:r>
              <a:rPr lang="en-US" sz="3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which tends to end up with 	an optimal solution eventually,  with </a:t>
            </a:r>
          </a:p>
          <a:p>
            <a:pPr indent="457200">
              <a:lnSpc>
                <a:spcPct val="200000"/>
              </a:lnSpc>
              <a:spcAft>
                <a:spcPts val="1000"/>
              </a:spcAft>
            </a:pPr>
            <a:r>
              <a:rPr lang="en-US" sz="3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 </a:t>
            </a:r>
            <a:r>
              <a:rPr lang="en-US" sz="32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en-US" sz="32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heuristic search approach- </a:t>
            </a:r>
            <a:r>
              <a:rPr lang="en-US" sz="3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most frequently using an </a:t>
            </a:r>
            <a:r>
              <a:rPr lang="en-US" sz="32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A* 	technique</a:t>
            </a:r>
            <a:r>
              <a:rPr lang="en-US" sz="32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which tends to </a:t>
            </a:r>
            <a:r>
              <a:rPr lang="en-US" sz="32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reduce the number of search 	nodes </a:t>
            </a:r>
            <a:r>
              <a:rPr lang="en-US" sz="3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thus </a:t>
            </a:r>
            <a:r>
              <a:rPr lang="en-US" sz="32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cost.  </a:t>
            </a:r>
            <a:endParaRPr lang="en-US" sz="32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9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2200" y="1961147"/>
            <a:ext cx="77736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1. Intelligent Agents</a:t>
            </a:r>
          </a:p>
          <a:p>
            <a:pPr marL="514350" indent="-514350">
              <a:buAutoNum type="arabicPeriod"/>
            </a:pPr>
            <a:endParaRPr lang="en-US" sz="4800" b="1" dirty="0" smtClean="0"/>
          </a:p>
          <a:p>
            <a:r>
              <a:rPr lang="en-US" sz="4800" b="1" dirty="0" smtClean="0"/>
              <a:t>2. Learning Agents</a:t>
            </a:r>
          </a:p>
          <a:p>
            <a:endParaRPr lang="en-US" sz="4800" b="1" dirty="0" smtClean="0"/>
          </a:p>
          <a:p>
            <a:r>
              <a:rPr lang="en-US" sz="4800" b="1" dirty="0" smtClean="0"/>
              <a:t>3. Logical Agents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41248" y="445615"/>
            <a:ext cx="94621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Agents-  Perform AI Actions</a:t>
            </a:r>
          </a:p>
          <a:p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18224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6" y="0"/>
            <a:ext cx="11085044" cy="690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10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6000" y="137160"/>
            <a:ext cx="11140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 Agent Program Runs on the Intelligent Component, </a:t>
            </a:r>
            <a:r>
              <a:rPr lang="en-US" sz="2800" b="1" dirty="0"/>
              <a:t>O</a:t>
            </a:r>
            <a:r>
              <a:rPr lang="en-US" sz="2800" b="1" dirty="0" smtClean="0"/>
              <a:t>bserves and Reacts to the Environment, Executes a Function (f: P*      A) as an Action when Required. </a:t>
            </a:r>
            <a:endParaRPr lang="en-US" sz="28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016240" y="614680"/>
            <a:ext cx="25908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609080" y="838200"/>
            <a:ext cx="269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3" y="1371346"/>
            <a:ext cx="11265195" cy="540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7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939800" y="3192813"/>
            <a:ext cx="3967480" cy="10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237480" y="3187733"/>
            <a:ext cx="2430780" cy="152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6520" y="1806304"/>
            <a:ext cx="3114040" cy="2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92771" y="2460462"/>
            <a:ext cx="3017229" cy="16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185160" y="3799406"/>
            <a:ext cx="4483100" cy="3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45000" y="330200"/>
            <a:ext cx="6446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Rational Agents</a:t>
            </a:r>
            <a:endParaRPr lang="en-US" sz="4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16280" y="1137920"/>
            <a:ext cx="102717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A Rational Agent is one which performs the Right Action appropriate to the sensed Conditions in the Environment and which Leads to a Successful Outcome appropriate for the situation.</a:t>
            </a:r>
            <a:endParaRPr lang="en-US" sz="4400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061960" y="2458503"/>
            <a:ext cx="1412240" cy="10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706360" y="1801224"/>
            <a:ext cx="1905000" cy="5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14600" y="4521597"/>
            <a:ext cx="1930400" cy="10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4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01625" y="228600"/>
            <a:ext cx="8534400" cy="758825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300" kern="1200">
                <a:solidFill>
                  <a:srgbClr val="7B9899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rgbClr val="7B9899"/>
                </a:solidFill>
                <a:latin typeface="Georgia" panose="02040502050405020303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6000" b="1" dirty="0" smtClean="0"/>
              <a:t>Agent types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57867" y="1527175"/>
            <a:ext cx="9511752" cy="4572000"/>
          </a:xfrm>
          <a:prstGeom prst="rect">
            <a:avLst/>
          </a:prstGeom>
        </p:spPr>
        <p:txBody>
          <a:bodyPr/>
          <a:lstStyle>
            <a:lvl1pPr marL="273050" indent="-2730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547688" indent="-2730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 kern="12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822325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096963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 kern="1200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4000" b="1" dirty="0" smtClean="0"/>
              <a:t>Four basic types in order of increasing generality:</a:t>
            </a:r>
          </a:p>
          <a:p>
            <a:r>
              <a:rPr lang="en-US" altLang="en-US" sz="4000" b="1" dirty="0" smtClean="0"/>
              <a:t>1. Simple </a:t>
            </a:r>
            <a:r>
              <a:rPr lang="en-US" altLang="en-US" sz="4000" b="1" u="sng" dirty="0" smtClean="0">
                <a:solidFill>
                  <a:srgbClr val="FF0000"/>
                </a:solidFill>
              </a:rPr>
              <a:t>reflex </a:t>
            </a:r>
            <a:r>
              <a:rPr lang="en-US" altLang="en-US" sz="4000" b="1" dirty="0" smtClean="0"/>
              <a:t>agents</a:t>
            </a:r>
          </a:p>
          <a:p>
            <a:r>
              <a:rPr lang="en-US" altLang="en-US" sz="4000" b="1" dirty="0" smtClean="0"/>
              <a:t>2. </a:t>
            </a:r>
            <a:r>
              <a:rPr lang="en-US" altLang="en-US" sz="4000" b="1" u="sng" dirty="0" smtClean="0">
                <a:solidFill>
                  <a:srgbClr val="FF0000"/>
                </a:solidFill>
              </a:rPr>
              <a:t>Model-based</a:t>
            </a:r>
            <a:r>
              <a:rPr lang="en-US" altLang="en-US" sz="4000" b="1" dirty="0" smtClean="0">
                <a:solidFill>
                  <a:srgbClr val="FF0000"/>
                </a:solidFill>
              </a:rPr>
              <a:t> reflex </a:t>
            </a:r>
            <a:r>
              <a:rPr lang="en-US" altLang="en-US" sz="4000" b="1" dirty="0" smtClean="0"/>
              <a:t>agents</a:t>
            </a:r>
          </a:p>
          <a:p>
            <a:r>
              <a:rPr lang="en-US" altLang="en-US" sz="4000" b="1" dirty="0" smtClean="0"/>
              <a:t>3. </a:t>
            </a:r>
            <a:r>
              <a:rPr lang="en-US" altLang="en-US" sz="4000" b="1" u="sng" dirty="0" smtClean="0">
                <a:solidFill>
                  <a:srgbClr val="FF0000"/>
                </a:solidFill>
              </a:rPr>
              <a:t>Goal-based</a:t>
            </a:r>
            <a:r>
              <a:rPr lang="en-US" altLang="en-US" sz="4000" b="1" dirty="0" smtClean="0"/>
              <a:t> agents</a:t>
            </a:r>
          </a:p>
          <a:p>
            <a:r>
              <a:rPr lang="en-US" altLang="en-US" sz="4000" b="1" dirty="0" smtClean="0"/>
              <a:t>4. </a:t>
            </a:r>
            <a:r>
              <a:rPr lang="en-US" altLang="en-US" sz="4000" b="1" u="sng" dirty="0" smtClean="0">
                <a:solidFill>
                  <a:srgbClr val="FF0000"/>
                </a:solidFill>
              </a:rPr>
              <a:t>Utility-based</a:t>
            </a:r>
            <a:r>
              <a:rPr lang="en-US" altLang="en-US" sz="4000" b="1" dirty="0" smtClean="0"/>
              <a:t> agents</a:t>
            </a:r>
          </a:p>
        </p:txBody>
      </p:sp>
    </p:spTree>
    <p:extLst>
      <p:ext uri="{BB962C8B-B14F-4D97-AF65-F5344CB8AC3E}">
        <p14:creationId xmlns:p14="http://schemas.microsoft.com/office/powerpoint/2010/main" val="135095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8" y="244793"/>
            <a:ext cx="11195353" cy="63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66280" y="944880"/>
            <a:ext cx="447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Sense the Environment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344160" y="914400"/>
            <a:ext cx="3444240" cy="304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0" y="4175760"/>
            <a:ext cx="447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Access the Action Rule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9760" y="6233160"/>
            <a:ext cx="447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Deploy the Action Rule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65920" y="1502202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4760" y="3743960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74000" y="5593080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3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6159" y="2088416"/>
            <a:ext cx="4540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Quick Look up for Correct Action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7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4" y="320780"/>
            <a:ext cx="11057862" cy="620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20780"/>
            <a:ext cx="8340164" cy="45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69021" y="2606566"/>
            <a:ext cx="6211613" cy="407801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8" y="393700"/>
            <a:ext cx="11626670" cy="607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2565400" y="1076960"/>
            <a:ext cx="4932680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07" y="890994"/>
            <a:ext cx="4627265" cy="859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599" y="5942847"/>
            <a:ext cx="4633362" cy="853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2430" y="3789032"/>
            <a:ext cx="5707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Compare the Environment Condition to Action Model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2856" y="5348905"/>
            <a:ext cx="678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Look Up the Appropriate Action for the Condition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6160" y="1488995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08320" y="3171359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2080" y="4538191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3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9480" y="5497900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4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6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1" y="222738"/>
            <a:ext cx="10344673" cy="630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02960" y="6233160"/>
            <a:ext cx="447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Deploy the Action Rule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90640" y="858520"/>
            <a:ext cx="447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Sense the Environment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9680" y="3871650"/>
            <a:ext cx="5876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Compare the Environment Condition to Goal Model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4367" y="5382354"/>
            <a:ext cx="6786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0000"/>
                </a:solidFill>
              </a:rPr>
              <a:t>Look up Appropriate Action for the Chosen Goal</a:t>
            </a:r>
            <a:endParaRPr lang="en-US" sz="2200" b="1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84600" y="975360"/>
            <a:ext cx="2448560" cy="10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57160" y="1441055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7807" y="1701407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7200" y="4592685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3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6520" y="5623925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4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22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496888"/>
            <a:ext cx="10611224" cy="587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69760" y="6233160"/>
            <a:ext cx="447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Deploy the Action Rule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87160" y="1305560"/>
            <a:ext cx="4475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Sense the Environment</a:t>
            </a:r>
            <a:endParaRPr lang="en-US" sz="3200" b="1" u="sng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6480" y="2508845"/>
            <a:ext cx="360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Learn What Actions Meet the Conditions of the Current Environment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855720" y="1188720"/>
            <a:ext cx="2235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60080" y="1742440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2640" y="1823541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1680" y="4066074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3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1680" y="4961831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4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80680" y="5673566"/>
            <a:ext cx="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5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132320" y="6293516"/>
            <a:ext cx="2656840" cy="375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86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0376" y="1727200"/>
            <a:ext cx="5265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Reasoning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64508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8590" y="0"/>
            <a:ext cx="11253410" cy="5334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ts val="1000"/>
              </a:spcAft>
              <a:buAutoNum type="arabicPeriod"/>
            </a:pPr>
            <a:r>
              <a:rPr lang="en-US" sz="5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Reasoning with Full Knowledge- </a:t>
            </a:r>
          </a:p>
          <a:p>
            <a:pPr marL="342900" indent="-342900">
              <a:lnSpc>
                <a:spcPct val="200000"/>
              </a:lnSpc>
              <a:spcAft>
                <a:spcPts val="1000"/>
              </a:spcAft>
              <a:buAutoNum type="arabicPeriod"/>
            </a:pPr>
            <a:r>
              <a:rPr lang="en-US" sz="5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Reasoning with Partial </a:t>
            </a:r>
          </a:p>
          <a:p>
            <a:pPr marL="342900" indent="-342900">
              <a:lnSpc>
                <a:spcPct val="200000"/>
              </a:lnSpc>
              <a:spcAft>
                <a:spcPts val="1000"/>
              </a:spcAft>
              <a:buAutoNum type="arabicPeriod"/>
            </a:pPr>
            <a:r>
              <a:rPr lang="en-US" sz="5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Reacting to Thresholds</a:t>
            </a:r>
            <a:endParaRPr lang="en-US" sz="5400" b="1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0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42291" y="54250"/>
            <a:ext cx="9315371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US" sz="32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Agents Employing Reasoning and Making Decisions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3790" y="772716"/>
            <a:ext cx="11558210" cy="5775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 </a:t>
            </a:r>
            <a:r>
              <a:rPr lang="en-US" sz="2800" b="1" u="sng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Agent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is a </a:t>
            </a:r>
            <a:r>
              <a:rPr lang="en-US" sz="2800" b="1" u="sng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software driven device 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that </a:t>
            </a:r>
          </a:p>
          <a:p>
            <a:pPr marL="457200" indent="-457200">
              <a:lnSpc>
                <a:spcPct val="200000"/>
              </a:lnSpc>
              <a:spcAft>
                <a:spcPts val="1000"/>
              </a:spcAft>
              <a:buAutoNum type="arabicPeriod"/>
            </a:pPr>
            <a:r>
              <a:rPr lang="en-US" sz="2800" b="1" u="sng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perceives its environment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2. </a:t>
            </a:r>
            <a:r>
              <a:rPr lang="en-US" sz="2800" b="1" u="sng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senses changes 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that environment </a:t>
            </a:r>
            <a:r>
              <a:rPr lang="en-US" sz="2800" b="1" u="sng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through components called Sensors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3. </a:t>
            </a:r>
            <a:r>
              <a:rPr lang="en-US" sz="2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analyzes the sensed da</a:t>
            </a:r>
            <a:r>
              <a:rPr lang="en-US" sz="2800" b="1" u="sng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ta</a:t>
            </a:r>
            <a:r>
              <a:rPr lang="en-US" sz="2800" b="1" u="sng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for 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which it is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programmed to </a:t>
            </a:r>
            <a:r>
              <a:rPr lang="en-US" sz="2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react, </a:t>
            </a:r>
            <a:r>
              <a:rPr lang="en-US" sz="2800" b="1" u="sng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and then </a:t>
            </a: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4. </a:t>
            </a:r>
            <a:r>
              <a:rPr lang="en-US" sz="2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reacts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to what it has sensed </a:t>
            </a:r>
            <a:r>
              <a:rPr lang="en-US" sz="2800" b="1" u="sng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by means of actuators 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which are used by the 	device to take action.</a:t>
            </a:r>
          </a:p>
        </p:txBody>
      </p:sp>
    </p:spTree>
    <p:extLst>
      <p:ext uri="{BB962C8B-B14F-4D97-AF65-F5344CB8AC3E}">
        <p14:creationId xmlns:p14="http://schemas.microsoft.com/office/powerpoint/2010/main" val="38340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9494" y="149134"/>
            <a:ext cx="11199465" cy="6760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The agent may </a:t>
            </a:r>
            <a:r>
              <a:rPr lang="en-US" sz="32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be: </a:t>
            </a:r>
          </a:p>
          <a:p>
            <a:pPr marL="342900" indent="-342900">
              <a:lnSpc>
                <a:spcPct val="200000"/>
              </a:lnSpc>
              <a:spcAft>
                <a:spcPts val="1000"/>
              </a:spcAft>
              <a:buAutoNum type="arabicPeriod"/>
            </a:pPr>
            <a:r>
              <a:rPr lang="en-US" sz="2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software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programmed device 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which responds to the sensing, </a:t>
            </a:r>
            <a:endParaRPr lang="en-US" sz="2800" b="1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spcAft>
                <a:spcPts val="1000"/>
              </a:spcAft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robotic component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which takes mechanical or electronic action, </a:t>
            </a: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or</a:t>
            </a:r>
          </a:p>
          <a:p>
            <a:pPr marL="342900" indent="-342900">
              <a:lnSpc>
                <a:spcPct val="200000"/>
              </a:lnSpc>
              <a:spcAft>
                <a:spcPts val="1000"/>
              </a:spcAft>
              <a:buAutoNum type="arabicPeriod"/>
            </a:pP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communicator, transmitting packets of information as a response to what is sensed</a:t>
            </a:r>
            <a:r>
              <a:rPr lang="en-US" sz="28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in the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environment. </a:t>
            </a:r>
          </a:p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In all </a:t>
            </a: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cases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, the agent’s function and reaction are </a:t>
            </a:r>
            <a:r>
              <a:rPr lang="en-US" sz="28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	</a:t>
            </a:r>
            <a:r>
              <a:rPr lang="en-US" sz="28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implemented </a:t>
            </a: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by a software program</a:t>
            </a:r>
          </a:p>
        </p:txBody>
      </p:sp>
    </p:spTree>
    <p:extLst>
      <p:ext uri="{BB962C8B-B14F-4D97-AF65-F5344CB8AC3E}">
        <p14:creationId xmlns:p14="http://schemas.microsoft.com/office/powerpoint/2010/main" val="20241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8871" y="1314824"/>
            <a:ext cx="102197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Problem Solving </a:t>
            </a:r>
            <a:r>
              <a:rPr lang="en-US" sz="4400" dirty="0" smtClean="0"/>
              <a:t>with </a:t>
            </a:r>
            <a:r>
              <a:rPr lang="en-US" sz="4400" u="sng" dirty="0" smtClean="0"/>
              <a:t>Found Information</a:t>
            </a:r>
            <a:endParaRPr lang="en-US" sz="4400" u="sng" dirty="0"/>
          </a:p>
        </p:txBody>
      </p:sp>
    </p:spTree>
    <p:extLst>
      <p:ext uri="{BB962C8B-B14F-4D97-AF65-F5344CB8AC3E}">
        <p14:creationId xmlns:p14="http://schemas.microsoft.com/office/powerpoint/2010/main" val="37313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4" t="17708" r="3125" b="22917"/>
          <a:stretch>
            <a:fillRect/>
          </a:stretch>
        </p:blipFill>
        <p:spPr bwMode="auto">
          <a:xfrm>
            <a:off x="1064380" y="352612"/>
            <a:ext cx="10822819" cy="6347012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4" name="Straight Connector 3"/>
          <p:cNvCxnSpPr/>
          <p:nvPr/>
        </p:nvCxnSpPr>
        <p:spPr>
          <a:xfrm>
            <a:off x="2632408" y="1122680"/>
            <a:ext cx="5069840" cy="15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4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69228" y="38548"/>
            <a:ext cx="8686800" cy="6705600"/>
            <a:chOff x="152400" y="76200"/>
            <a:chExt cx="8686800" cy="6705600"/>
          </a:xfrm>
        </p:grpSpPr>
        <p:sp>
          <p:nvSpPr>
            <p:cNvPr id="3" name="Rounded Rectangle 2"/>
            <p:cNvSpPr/>
            <p:nvPr/>
          </p:nvSpPr>
          <p:spPr>
            <a:xfrm>
              <a:off x="838200" y="462147"/>
              <a:ext cx="1752600" cy="6947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90600" y="488277"/>
              <a:ext cx="1600200" cy="65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Artificial Intelligence</a:t>
              </a:r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715000" y="462147"/>
              <a:ext cx="1752600" cy="6947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67400" y="482137"/>
              <a:ext cx="1600200" cy="6547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Machine Learning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3219450" y="557246"/>
              <a:ext cx="1676400" cy="5996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2800" y="669985"/>
              <a:ext cx="1676400" cy="37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Training Data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924425" y="857048"/>
              <a:ext cx="8191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2571750" y="857048"/>
              <a:ext cx="6096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461682" y="1851556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14082" y="2005935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66482" y="2160313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918882" y="2314692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071282" y="2469071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223682" y="2623450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376082" y="2777829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528482" y="2932207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634318" y="1771592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786718" y="1925971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939118" y="2080349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091518" y="2234728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243918" y="2389107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96318" y="2543486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548718" y="2697865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701118" y="2852243"/>
              <a:ext cx="914400" cy="5403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2991" y="1414996"/>
              <a:ext cx="1485900" cy="385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AI Algorithms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34200" y="1414996"/>
              <a:ext cx="1676400" cy="37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ML Algorithms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1273" y="3549722"/>
              <a:ext cx="356920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Linear Algebra</a:t>
              </a:r>
            </a:p>
            <a:p>
              <a:r>
                <a:rPr lang="en-US" dirty="0" smtClean="0"/>
                <a:t>Analytic Geometry</a:t>
              </a:r>
            </a:p>
            <a:p>
              <a:r>
                <a:rPr lang="en-US" dirty="0" smtClean="0"/>
                <a:t>Vector Calculus</a:t>
              </a:r>
            </a:p>
            <a:p>
              <a:r>
                <a:rPr lang="en-US" dirty="0" smtClean="0"/>
                <a:t>Probability- Monte Carlo</a:t>
              </a:r>
            </a:p>
            <a:p>
              <a:r>
                <a:rPr lang="en-US" dirty="0" smtClean="0"/>
                <a:t>Bayesian Probability </a:t>
              </a:r>
            </a:p>
            <a:p>
              <a:r>
                <a:rPr lang="en-US" dirty="0" smtClean="0"/>
                <a:t>Regression</a:t>
              </a:r>
            </a:p>
            <a:p>
              <a:r>
                <a:rPr lang="en-US" dirty="0" smtClean="0"/>
                <a:t>Dimension Reduction</a:t>
              </a:r>
            </a:p>
            <a:p>
              <a:r>
                <a:rPr lang="en-US" dirty="0" smtClean="0"/>
                <a:t>Principle Components Analysis</a:t>
              </a:r>
            </a:p>
            <a:p>
              <a:r>
                <a:rPr lang="en-US" dirty="0" smtClean="0"/>
                <a:t>Cluster Analysis</a:t>
              </a:r>
              <a:endParaRPr lang="en-US" dirty="0"/>
            </a:p>
            <a:p>
              <a:r>
                <a:rPr lang="en-US" dirty="0" smtClean="0"/>
                <a:t>Partition Analysis</a:t>
              </a:r>
            </a:p>
            <a:p>
              <a:r>
                <a:rPr lang="en-US" dirty="0" smtClean="0"/>
                <a:t>Classification  with Vector Analysis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75947" y="3539289"/>
              <a:ext cx="3301253" cy="318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Representation Analysis</a:t>
              </a:r>
            </a:p>
            <a:p>
              <a:r>
                <a:rPr lang="en-US" dirty="0" smtClean="0"/>
                <a:t>Depth Separation</a:t>
              </a:r>
            </a:p>
            <a:p>
              <a:r>
                <a:rPr lang="en-US" dirty="0" smtClean="0"/>
                <a:t>Dimension Reduction</a:t>
              </a:r>
            </a:p>
            <a:p>
              <a:r>
                <a:rPr lang="en-US" dirty="0" smtClean="0"/>
                <a:t>Approximate Inferencing</a:t>
              </a:r>
            </a:p>
            <a:p>
              <a:r>
                <a:rPr lang="en-US" dirty="0" err="1" smtClean="0"/>
                <a:t>Autoencoding</a:t>
              </a:r>
              <a:endParaRPr lang="en-US" dirty="0" smtClean="0"/>
            </a:p>
            <a:p>
              <a:r>
                <a:rPr lang="en-US" dirty="0" smtClean="0"/>
                <a:t>Deep Net Analysis</a:t>
              </a:r>
            </a:p>
            <a:p>
              <a:r>
                <a:rPr lang="en-US" dirty="0" smtClean="0"/>
                <a:t>Hierarchical Modeling</a:t>
              </a:r>
            </a:p>
            <a:p>
              <a:r>
                <a:rPr lang="en-US" dirty="0" smtClean="0"/>
                <a:t>Deep Tree Searching Models</a:t>
              </a:r>
            </a:p>
            <a:p>
              <a:r>
                <a:rPr lang="en-US" dirty="0" smtClean="0"/>
                <a:t>Deep </a:t>
              </a:r>
              <a:r>
                <a:rPr lang="en-US" dirty="0" err="1" smtClean="0"/>
                <a:t>Freeforward</a:t>
              </a:r>
              <a:r>
                <a:rPr lang="en-US" dirty="0" smtClean="0"/>
                <a:t> Nets</a:t>
              </a:r>
            </a:p>
            <a:p>
              <a:r>
                <a:rPr lang="en-US" dirty="0" smtClean="0"/>
                <a:t>Convolutional Nets</a:t>
              </a:r>
            </a:p>
            <a:p>
              <a:r>
                <a:rPr lang="en-US" dirty="0" smtClean="0"/>
                <a:t>Regularization and Optimization</a:t>
              </a:r>
              <a:endParaRPr lang="en-US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1714500" y="1240852"/>
              <a:ext cx="0" cy="6878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705600" y="1156851"/>
              <a:ext cx="0" cy="7718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045941" y="2893613"/>
              <a:ext cx="0" cy="6561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6091518" y="2697865"/>
              <a:ext cx="26894" cy="7746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152400" y="76200"/>
              <a:ext cx="8686800" cy="6705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1273" y="3549722"/>
              <a:ext cx="7845927" cy="31592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H="1">
            <a:off x="5537200" y="3501637"/>
            <a:ext cx="15240" cy="31696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55028" y="31933"/>
            <a:ext cx="216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Deterministic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31827" y="40566"/>
            <a:ext cx="2725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Trained and Learning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2623" y="169369"/>
            <a:ext cx="11017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Artificial Intelligence  (AWS definition)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77186" y="1480738"/>
            <a:ext cx="111928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Intelligent Behavior </a:t>
            </a:r>
            <a:r>
              <a:rPr lang="en-US" sz="4000" b="1" dirty="0" smtClean="0"/>
              <a:t>by </a:t>
            </a:r>
            <a:r>
              <a:rPr lang="en-US" sz="4000" b="1" u="sng" dirty="0" smtClean="0"/>
              <a:t>Machines</a:t>
            </a:r>
            <a:r>
              <a:rPr lang="en-US" sz="4000" b="1" dirty="0" smtClean="0"/>
              <a:t> who can </a:t>
            </a:r>
            <a:r>
              <a:rPr lang="en-US" sz="4000" b="1" u="sng" dirty="0" smtClean="0"/>
              <a:t>scan </a:t>
            </a:r>
            <a:r>
              <a:rPr lang="en-US" sz="4000" b="1" dirty="0" smtClean="0"/>
              <a:t>and  </a:t>
            </a:r>
            <a:r>
              <a:rPr lang="en-US" sz="4000" b="1" u="sng" dirty="0" smtClean="0"/>
              <a:t>observe</a:t>
            </a:r>
            <a:r>
              <a:rPr lang="en-US" sz="4000" b="1" dirty="0" smtClean="0"/>
              <a:t> their </a:t>
            </a:r>
            <a:r>
              <a:rPr lang="en-US" sz="4000" b="1" u="sng" dirty="0" smtClean="0"/>
              <a:t>environments </a:t>
            </a:r>
            <a:r>
              <a:rPr lang="en-US" sz="4000" b="1" dirty="0" smtClean="0"/>
              <a:t>and </a:t>
            </a:r>
            <a:r>
              <a:rPr lang="en-US" sz="4000" b="1" u="sng" dirty="0" smtClean="0"/>
              <a:t>take action </a:t>
            </a:r>
            <a:r>
              <a:rPr lang="en-US" sz="4000" b="1" dirty="0" smtClean="0"/>
              <a:t>accordingly.</a:t>
            </a:r>
          </a:p>
          <a:p>
            <a:endParaRPr lang="en-US" sz="4000" b="1" dirty="0"/>
          </a:p>
          <a:p>
            <a:r>
              <a:rPr lang="en-US" sz="4000" b="1" dirty="0" smtClean="0"/>
              <a:t>Machine equipped with AI can </a:t>
            </a:r>
            <a:r>
              <a:rPr lang="en-US" sz="4000" b="1" u="sng" dirty="0" smtClean="0"/>
              <a:t>solve problems like humans </a:t>
            </a:r>
            <a:r>
              <a:rPr lang="en-US" sz="4000" b="1" dirty="0" smtClean="0"/>
              <a:t>would and eventually </a:t>
            </a:r>
            <a:r>
              <a:rPr lang="en-US" sz="4000" b="1" u="sng" dirty="0" smtClean="0"/>
              <a:t>achieve the ability to learn </a:t>
            </a:r>
            <a:r>
              <a:rPr lang="en-US" sz="4000" b="1" dirty="0" smtClean="0"/>
              <a:t>and </a:t>
            </a:r>
            <a:r>
              <a:rPr lang="en-US" sz="4000" b="1" u="sng" dirty="0" smtClean="0"/>
              <a:t>make decisions on their own</a:t>
            </a:r>
            <a:r>
              <a:rPr lang="en-US" sz="4000" b="1" dirty="0" smtClean="0"/>
              <a:t> better than a human can.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243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31" y="1780953"/>
            <a:ext cx="8944176" cy="15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6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24" y="495300"/>
            <a:ext cx="10944375" cy="61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94" y="704618"/>
            <a:ext cx="10757505" cy="54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6" y="298450"/>
            <a:ext cx="10853964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90" y="295649"/>
            <a:ext cx="10808910" cy="623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47" y="0"/>
            <a:ext cx="9385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6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1846</Words>
  <Application>Microsoft Office PowerPoint</Application>
  <PresentationFormat>Widescreen</PresentationFormat>
  <Paragraphs>376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6" baseType="lpstr">
      <vt:lpstr>MS PGothic</vt:lpstr>
      <vt:lpstr>Arial</vt:lpstr>
      <vt:lpstr>Calibri</vt:lpstr>
      <vt:lpstr>Calibri Light</vt:lpstr>
      <vt:lpstr>Comic Sans MS</vt:lpstr>
      <vt:lpstr>Geneva</vt:lpstr>
      <vt:lpstr>Helvetica</vt:lpstr>
      <vt:lpstr>Times New Roman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Ball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Groom, Frank</dc:creator>
  <cp:lastModifiedBy>Groom, Frank</cp:lastModifiedBy>
  <cp:revision>121</cp:revision>
  <cp:lastPrinted>2019-03-25T17:15:52Z</cp:lastPrinted>
  <dcterms:created xsi:type="dcterms:W3CDTF">2019-02-06T16:00:46Z</dcterms:created>
  <dcterms:modified xsi:type="dcterms:W3CDTF">2019-06-05T14:29:21Z</dcterms:modified>
</cp:coreProperties>
</file>